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12192000"/>
  <p:notesSz cx="6858000" cy="9144000"/>
  <p:embeddedFontLst>
    <p:embeddedFont>
      <p:font typeface="Open Sans"/>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5" roundtripDataSignature="AMtx7mipMPvoaPbo0EOtXlrFdmuFTuvAx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39825AF7-4B94-4A6A-84AD-753B5EB79405}">
  <a:tblStyle styleId="{39825AF7-4B94-4A6A-84AD-753B5EB79405}" styleName="Table_0">
    <a:wholeTbl>
      <a:tcTxStyle b="off" i="off">
        <a:font>
          <a:latin typeface="Calibri"/>
          <a:ea typeface="Calibri"/>
          <a:cs typeface="Calibri"/>
        </a:font>
        <a:schemeClr val="dk1"/>
      </a:tcTxStyle>
      <a:tcStyle>
        <a:tcBdr>
          <a:left>
            <a:ln cap="flat" cmpd="sng" w="12700">
              <a:solidFill>
                <a:schemeClr val="accent4"/>
              </a:solidFill>
              <a:prstDash val="solid"/>
              <a:round/>
              <a:headEnd len="sm" w="sm" type="none"/>
              <a:tailEnd len="sm" w="sm" type="none"/>
            </a:ln>
          </a:left>
          <a:right>
            <a:ln cap="flat" cmpd="sng" w="12700">
              <a:solidFill>
                <a:schemeClr val="accent4"/>
              </a:solidFill>
              <a:prstDash val="solid"/>
              <a:round/>
              <a:headEnd len="sm" w="sm" type="none"/>
              <a:tailEnd len="sm" w="sm" type="none"/>
            </a:ln>
          </a:right>
          <a:top>
            <a:ln cap="flat" cmpd="sng" w="12700">
              <a:solidFill>
                <a:schemeClr val="accent4"/>
              </a:solidFill>
              <a:prstDash val="solid"/>
              <a:round/>
              <a:headEnd len="sm" w="sm" type="none"/>
              <a:tailEnd len="sm" w="sm" type="none"/>
            </a:ln>
          </a:top>
          <a:bottom>
            <a:ln cap="flat" cmpd="sng" w="12700">
              <a:solidFill>
                <a:schemeClr val="accent4"/>
              </a:solidFill>
              <a:prstDash val="solid"/>
              <a:round/>
              <a:headEnd len="sm" w="sm" type="none"/>
              <a:tailEnd len="sm" w="sm" type="none"/>
            </a:ln>
          </a:bottom>
          <a:insideH>
            <a:ln cap="flat" cmpd="sng" w="12700">
              <a:solidFill>
                <a:schemeClr val="accent4"/>
              </a:solidFill>
              <a:prstDash val="solid"/>
              <a:round/>
              <a:headEnd len="sm" w="sm" type="none"/>
              <a:tailEnd len="sm" w="sm" type="none"/>
            </a:ln>
          </a:insideH>
          <a:insideV>
            <a:ln cap="flat" cmpd="sng" w="12700">
              <a:solidFill>
                <a:schemeClr val="accent4"/>
              </a:solidFill>
              <a:prstDash val="solid"/>
              <a:round/>
              <a:headEnd len="sm" w="sm" type="none"/>
              <a:tailEnd len="sm" w="sm" type="none"/>
            </a:ln>
          </a:insideV>
        </a:tcBdr>
        <a:fill>
          <a:solidFill>
            <a:srgbClr val="FFF4E6"/>
          </a:solidFill>
        </a:fill>
      </a:tcStyle>
    </a:wholeTbl>
    <a:band1H>
      <a:tcTxStyle/>
      <a:tcStyle>
        <a:fill>
          <a:solidFill>
            <a:srgbClr val="FFE8CA"/>
          </a:solidFill>
        </a:fill>
      </a:tcStyle>
    </a:band1H>
    <a:band2H>
      <a:tcTxStyle/>
    </a:band2H>
    <a:band1V>
      <a:tcTxStyle/>
      <a:tcStyle>
        <a:fill>
          <a:solidFill>
            <a:srgbClr val="FFE8CA"/>
          </a:solidFill>
        </a:fill>
      </a:tcStyle>
    </a:band1V>
    <a:band2V>
      <a:tcTxStyle/>
    </a:band2V>
    <a:lastCol>
      <a:tcTxStyle b="on" i="off"/>
    </a:lastCol>
    <a:firstCol>
      <a:tcTxStyle b="on" i="off"/>
    </a:firstCol>
    <a:lastRow>
      <a:tcTxStyle b="on" i="off"/>
      <a:tcStyle>
        <a:tcBdr>
          <a:top>
            <a:ln cap="flat" cmpd="sng" w="25400">
              <a:solidFill>
                <a:schemeClr val="accent4"/>
              </a:solidFill>
              <a:prstDash val="solid"/>
              <a:round/>
              <a:headEnd len="sm" w="sm" type="none"/>
              <a:tailEnd len="sm" w="sm" type="none"/>
            </a:ln>
          </a:top>
        </a:tcBdr>
        <a:fill>
          <a:solidFill>
            <a:srgbClr val="FFF4E6"/>
          </a:solidFill>
        </a:fill>
      </a:tcStyle>
    </a:lastRow>
    <a:seCell>
      <a:tcTxStyle/>
    </a:seCell>
    <a:swCell>
      <a:tcTxStyle/>
    </a:swCell>
    <a:firstRow>
      <a:tcTxStyle b="on" i="off"/>
      <a:tcStyle>
        <a:fill>
          <a:solidFill>
            <a:srgbClr val="FFF4E6"/>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OpenSans-bold.fntdata"/><Relationship Id="rId21" Type="http://schemas.openxmlformats.org/officeDocument/2006/relationships/font" Target="fonts/OpenSans-regular.fntdata"/><Relationship Id="rId24" Type="http://schemas.openxmlformats.org/officeDocument/2006/relationships/font" Target="fonts/OpenSans-boldItalic.fntdata"/><Relationship Id="rId23" Type="http://schemas.openxmlformats.org/officeDocument/2006/relationships/font" Target="fonts/OpenSans-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fr-CA"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6" name="Shape 86"/>
        <p:cNvGrpSpPr/>
        <p:nvPr/>
      </p:nvGrpSpPr>
      <p:grpSpPr>
        <a:xfrm>
          <a:off x="0" y="0"/>
          <a:ext cx="0" cy="0"/>
          <a:chOff x="0" y="0"/>
          <a:chExt cx="0" cy="0"/>
        </a:xfrm>
      </p:grpSpPr>
      <p:sp>
        <p:nvSpPr>
          <p:cNvPr id="87" name="Google Shape;87;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 name="Google Shape;88;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2" name="Shape 142"/>
        <p:cNvGrpSpPr/>
        <p:nvPr/>
      </p:nvGrpSpPr>
      <p:grpSpPr>
        <a:xfrm>
          <a:off x="0" y="0"/>
          <a:ext cx="0" cy="0"/>
          <a:chOff x="0" y="0"/>
          <a:chExt cx="0" cy="0"/>
        </a:xfrm>
      </p:grpSpPr>
      <p:sp>
        <p:nvSpPr>
          <p:cNvPr id="143" name="Google Shape;143;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4" name="Google Shape;144;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8" name="Shape 148"/>
        <p:cNvGrpSpPr/>
        <p:nvPr/>
      </p:nvGrpSpPr>
      <p:grpSpPr>
        <a:xfrm>
          <a:off x="0" y="0"/>
          <a:ext cx="0" cy="0"/>
          <a:chOff x="0" y="0"/>
          <a:chExt cx="0" cy="0"/>
        </a:xfrm>
      </p:grpSpPr>
      <p:sp>
        <p:nvSpPr>
          <p:cNvPr id="149" name="Google Shape;149;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0" name="Google Shape;150;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4" name="Shape 154"/>
        <p:cNvGrpSpPr/>
        <p:nvPr/>
      </p:nvGrpSpPr>
      <p:grpSpPr>
        <a:xfrm>
          <a:off x="0" y="0"/>
          <a:ext cx="0" cy="0"/>
          <a:chOff x="0" y="0"/>
          <a:chExt cx="0" cy="0"/>
        </a:xfrm>
      </p:grpSpPr>
      <p:sp>
        <p:nvSpPr>
          <p:cNvPr id="155" name="Google Shape;155;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6" name="Google Shape;156;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fr-CA"/>
              <a:t>Le bénévolat d’expertise a-t-il été créé par Centraide et d’autres institutions pour « professionnaliser » les organismes communautaires ?</a:t>
            </a:r>
            <a:endParaRPr/>
          </a:p>
        </p:txBody>
      </p:sp>
      <p:sp>
        <p:nvSpPr>
          <p:cNvPr id="157" name="Google Shape;157;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fr-CA"/>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1" name="Shape 161"/>
        <p:cNvGrpSpPr/>
        <p:nvPr/>
      </p:nvGrpSpPr>
      <p:grpSpPr>
        <a:xfrm>
          <a:off x="0" y="0"/>
          <a:ext cx="0" cy="0"/>
          <a:chOff x="0" y="0"/>
          <a:chExt cx="0" cy="0"/>
        </a:xfrm>
      </p:grpSpPr>
      <p:sp>
        <p:nvSpPr>
          <p:cNvPr id="162" name="Google Shape;162;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3" name="Google Shape;163;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7" name="Shape 167"/>
        <p:cNvGrpSpPr/>
        <p:nvPr/>
      </p:nvGrpSpPr>
      <p:grpSpPr>
        <a:xfrm>
          <a:off x="0" y="0"/>
          <a:ext cx="0" cy="0"/>
          <a:chOff x="0" y="0"/>
          <a:chExt cx="0" cy="0"/>
        </a:xfrm>
      </p:grpSpPr>
      <p:sp>
        <p:nvSpPr>
          <p:cNvPr id="168" name="Google Shape;168;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9" name="Google Shape;169;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3" name="Shape 173"/>
        <p:cNvGrpSpPr/>
        <p:nvPr/>
      </p:nvGrpSpPr>
      <p:grpSpPr>
        <a:xfrm>
          <a:off x="0" y="0"/>
          <a:ext cx="0" cy="0"/>
          <a:chOff x="0" y="0"/>
          <a:chExt cx="0" cy="0"/>
        </a:xfrm>
      </p:grpSpPr>
      <p:sp>
        <p:nvSpPr>
          <p:cNvPr id="174" name="Google Shape;174;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4" name="Shape 94"/>
        <p:cNvGrpSpPr/>
        <p:nvPr/>
      </p:nvGrpSpPr>
      <p:grpSpPr>
        <a:xfrm>
          <a:off x="0" y="0"/>
          <a:ext cx="0" cy="0"/>
          <a:chOff x="0" y="0"/>
          <a:chExt cx="0" cy="0"/>
        </a:xfrm>
      </p:grpSpPr>
      <p:sp>
        <p:nvSpPr>
          <p:cNvPr id="95" name="Google Shape;95;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 name="Google Shape;9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0" name="Shape 100"/>
        <p:cNvGrpSpPr/>
        <p:nvPr/>
      </p:nvGrpSpPr>
      <p:grpSpPr>
        <a:xfrm>
          <a:off x="0" y="0"/>
          <a:ext cx="0" cy="0"/>
          <a:chOff x="0" y="0"/>
          <a:chExt cx="0" cy="0"/>
        </a:xfrm>
      </p:grpSpPr>
      <p:sp>
        <p:nvSpPr>
          <p:cNvPr id="101" name="Google Shape;101;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2" name="Google Shape;102;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6" name="Shape 106"/>
        <p:cNvGrpSpPr/>
        <p:nvPr/>
      </p:nvGrpSpPr>
      <p:grpSpPr>
        <a:xfrm>
          <a:off x="0" y="0"/>
          <a:ext cx="0" cy="0"/>
          <a:chOff x="0" y="0"/>
          <a:chExt cx="0" cy="0"/>
        </a:xfrm>
      </p:grpSpPr>
      <p:sp>
        <p:nvSpPr>
          <p:cNvPr id="107" name="Google Shape;107;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8" name="Google Shape;108;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2" name="Shape 112"/>
        <p:cNvGrpSpPr/>
        <p:nvPr/>
      </p:nvGrpSpPr>
      <p:grpSpPr>
        <a:xfrm>
          <a:off x="0" y="0"/>
          <a:ext cx="0" cy="0"/>
          <a:chOff x="0" y="0"/>
          <a:chExt cx="0" cy="0"/>
        </a:xfrm>
      </p:grpSpPr>
      <p:sp>
        <p:nvSpPr>
          <p:cNvPr id="113" name="Google Shape;113;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8" name="Shape 118"/>
        <p:cNvGrpSpPr/>
        <p:nvPr/>
      </p:nvGrpSpPr>
      <p:grpSpPr>
        <a:xfrm>
          <a:off x="0" y="0"/>
          <a:ext cx="0" cy="0"/>
          <a:chOff x="0" y="0"/>
          <a:chExt cx="0" cy="0"/>
        </a:xfrm>
      </p:grpSpPr>
      <p:sp>
        <p:nvSpPr>
          <p:cNvPr id="119" name="Google Shape;119;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 name="Google Shape;120;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Google Shape;125;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6" name="Google Shape;126;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0" name="Shape 130"/>
        <p:cNvGrpSpPr/>
        <p:nvPr/>
      </p:nvGrpSpPr>
      <p:grpSpPr>
        <a:xfrm>
          <a:off x="0" y="0"/>
          <a:ext cx="0" cy="0"/>
          <a:chOff x="0" y="0"/>
          <a:chExt cx="0" cy="0"/>
        </a:xfrm>
      </p:grpSpPr>
      <p:sp>
        <p:nvSpPr>
          <p:cNvPr id="131" name="Google Shape;131;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2" name="Google Shape;132;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6" name="Shape 136"/>
        <p:cNvGrpSpPr/>
        <p:nvPr/>
      </p:nvGrpSpPr>
      <p:grpSpPr>
        <a:xfrm>
          <a:off x="0" y="0"/>
          <a:ext cx="0" cy="0"/>
          <a:chOff x="0" y="0"/>
          <a:chExt cx="0" cy="0"/>
        </a:xfrm>
      </p:grpSpPr>
      <p:sp>
        <p:nvSpPr>
          <p:cNvPr id="137" name="Google Shape;137;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8" name="Google Shape;138;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Diapositive de titre">
  <p:cSld name="Diapositive de titre">
    <p:spTree>
      <p:nvGrpSpPr>
        <p:cNvPr id="15" name="Shape 15"/>
        <p:cNvGrpSpPr/>
        <p:nvPr/>
      </p:nvGrpSpPr>
      <p:grpSpPr>
        <a:xfrm>
          <a:off x="0" y="0"/>
          <a:ext cx="0" cy="0"/>
          <a:chOff x="0" y="0"/>
          <a:chExt cx="0" cy="0"/>
        </a:xfrm>
      </p:grpSpPr>
      <p:sp>
        <p:nvSpPr>
          <p:cNvPr id="16" name="Google Shape;16;p17"/>
          <p:cNvSpPr txBox="1"/>
          <p:nvPr>
            <p:ph type="ctrTitle"/>
          </p:nvPr>
        </p:nvSpPr>
        <p:spPr>
          <a:xfrm>
            <a:off x="400373" y="3452888"/>
            <a:ext cx="11391254" cy="3044025"/>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7" name="Google Shape;17;p17"/>
          <p:cNvPicPr preferRelativeResize="0"/>
          <p:nvPr/>
        </p:nvPicPr>
        <p:blipFill rotWithShape="1">
          <a:blip r:embed="rId2">
            <a:alphaModFix/>
          </a:blip>
          <a:srcRect b="0" l="0" r="0" t="0"/>
          <a:stretch/>
        </p:blipFill>
        <p:spPr>
          <a:xfrm>
            <a:off x="0" y="408187"/>
            <a:ext cx="12192000" cy="1905000"/>
          </a:xfrm>
          <a:prstGeom prst="rect">
            <a:avLst/>
          </a:prstGeom>
          <a:noFill/>
          <a:ln>
            <a:noFill/>
          </a:ln>
        </p:spPr>
      </p:pic>
      <p:pic>
        <p:nvPicPr>
          <p:cNvPr id="18" name="Google Shape;18;p17"/>
          <p:cNvPicPr preferRelativeResize="0"/>
          <p:nvPr/>
        </p:nvPicPr>
        <p:blipFill rotWithShape="1">
          <a:blip r:embed="rId3">
            <a:alphaModFix/>
          </a:blip>
          <a:srcRect b="0" l="0" r="0" t="0"/>
          <a:stretch/>
        </p:blipFill>
        <p:spPr>
          <a:xfrm>
            <a:off x="2850547" y="1491111"/>
            <a:ext cx="5885331" cy="1961777"/>
          </a:xfrm>
          <a:prstGeom prst="rect">
            <a:avLst/>
          </a:prstGeom>
          <a:noFill/>
          <a:ln>
            <a:noFill/>
          </a:ln>
        </p:spPr>
      </p:pic>
      <p:sp>
        <p:nvSpPr>
          <p:cNvPr id="19" name="Google Shape;19;p17"/>
          <p:cNvSpPr txBox="1"/>
          <p:nvPr/>
        </p:nvSpPr>
        <p:spPr>
          <a:xfrm>
            <a:off x="4491925" y="6127581"/>
            <a:ext cx="3208149"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fr-CA" sz="1800" u="none" cap="none" strike="noStrike">
                <a:solidFill>
                  <a:schemeClr val="dk1"/>
                </a:solidFill>
                <a:latin typeface="Calibri"/>
                <a:ea typeface="Calibri"/>
                <a:cs typeface="Calibri"/>
                <a:sym typeface="Calibri"/>
              </a:rPr>
              <a:t>1</a:t>
            </a:r>
            <a:r>
              <a:rPr b="0" baseline="30000" i="0" lang="fr-CA" sz="1800" u="none" cap="none" strike="noStrike">
                <a:solidFill>
                  <a:schemeClr val="dk1"/>
                </a:solidFill>
                <a:latin typeface="Calibri"/>
                <a:ea typeface="Calibri"/>
                <a:cs typeface="Calibri"/>
                <a:sym typeface="Calibri"/>
              </a:rPr>
              <a:t>er</a:t>
            </a:r>
            <a:r>
              <a:rPr b="0" i="0" lang="fr-CA" sz="1800" u="none" cap="none" strike="noStrike">
                <a:solidFill>
                  <a:schemeClr val="dk1"/>
                </a:solidFill>
                <a:latin typeface="Calibri"/>
                <a:ea typeface="Calibri"/>
                <a:cs typeface="Calibri"/>
                <a:sym typeface="Calibri"/>
              </a:rPr>
              <a:t> novembre 2019</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re et texte vertical" type="vertTx">
  <p:cSld name="VERTICAL_TEXT">
    <p:spTree>
      <p:nvGrpSpPr>
        <p:cNvPr id="74" name="Shape 74"/>
        <p:cNvGrpSpPr/>
        <p:nvPr/>
      </p:nvGrpSpPr>
      <p:grpSpPr>
        <a:xfrm>
          <a:off x="0" y="0"/>
          <a:ext cx="0" cy="0"/>
          <a:chOff x="0" y="0"/>
          <a:chExt cx="0" cy="0"/>
        </a:xfrm>
      </p:grpSpPr>
      <p:sp>
        <p:nvSpPr>
          <p:cNvPr id="75" name="Google Shape;75;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6"/>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C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re vertical et texte" type="vertTitleAndTx">
  <p:cSld name="VERTICAL_TITLE_AND_VERTICAL_TEXT">
    <p:spTree>
      <p:nvGrpSpPr>
        <p:cNvPr id="80" name="Shape 80"/>
        <p:cNvGrpSpPr/>
        <p:nvPr/>
      </p:nvGrpSpPr>
      <p:grpSpPr>
        <a:xfrm>
          <a:off x="0" y="0"/>
          <a:ext cx="0" cy="0"/>
          <a:chOff x="0" y="0"/>
          <a:chExt cx="0" cy="0"/>
        </a:xfrm>
      </p:grpSpPr>
      <p:sp>
        <p:nvSpPr>
          <p:cNvPr id="81" name="Google Shape;81;p27"/>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2" name="Google Shape;82;p27"/>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3" name="Google Shape;83;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C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re et contenu" type="obj">
  <p:cSld name="OBJECT">
    <p:spTree>
      <p:nvGrpSpPr>
        <p:cNvPr id="20" name="Shape 20"/>
        <p:cNvGrpSpPr/>
        <p:nvPr/>
      </p:nvGrpSpPr>
      <p:grpSpPr>
        <a:xfrm>
          <a:off x="0" y="0"/>
          <a:ext cx="0" cy="0"/>
          <a:chOff x="0" y="0"/>
          <a:chExt cx="0" cy="0"/>
        </a:xfrm>
      </p:grpSpPr>
      <p:pic>
        <p:nvPicPr>
          <p:cNvPr id="21" name="Google Shape;21;p18"/>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2" name="Google Shape;22;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CA"/>
              <a:t>‹#›</a:t>
            </a:fld>
            <a:endParaRPr/>
          </a:p>
        </p:txBody>
      </p:sp>
      <p:sp>
        <p:nvSpPr>
          <p:cNvPr id="27" name="Google Shape;27;p18"/>
          <p:cNvSpPr txBox="1"/>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fr-CA" sz="1200" u="none" cap="none" strike="noStrike">
                <a:solidFill>
                  <a:srgbClr val="888888"/>
                </a:solidFill>
                <a:latin typeface="Calibri"/>
                <a:ea typeface="Calibri"/>
                <a:cs typeface="Calibri"/>
                <a:sym typeface="Calibri"/>
              </a:rPr>
              <a:t>01/11/2019</a:t>
            </a:r>
            <a:endParaRPr b="0" i="0" sz="1200" u="none" cap="none" strike="noStrike">
              <a:solidFill>
                <a:srgbClr val="888888"/>
              </a:solidFill>
              <a:latin typeface="Calibri"/>
              <a:ea typeface="Calibri"/>
              <a:cs typeface="Calibri"/>
              <a:sym typeface="Calibri"/>
            </a:endParaRPr>
          </a:p>
        </p:txBody>
      </p:sp>
      <p:sp>
        <p:nvSpPr>
          <p:cNvPr id="28" name="Google Shape;28;p18"/>
          <p:cNvSpPr txBox="1"/>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fr-CA"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re de section" type="secHead">
  <p:cSld name="SECTION_HEADER">
    <p:spTree>
      <p:nvGrpSpPr>
        <p:cNvPr id="29" name="Shape 29"/>
        <p:cNvGrpSpPr/>
        <p:nvPr/>
      </p:nvGrpSpPr>
      <p:grpSpPr>
        <a:xfrm>
          <a:off x="0" y="0"/>
          <a:ext cx="0" cy="0"/>
          <a:chOff x="0" y="0"/>
          <a:chExt cx="0" cy="0"/>
        </a:xfrm>
      </p:grpSpPr>
      <p:sp>
        <p:nvSpPr>
          <p:cNvPr id="30" name="Google Shape;30;p19"/>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9"/>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2" name="Google Shape;32;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C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Deux contenus" type="twoObj">
  <p:cSld name="TWO_OBJECTS">
    <p:spTree>
      <p:nvGrpSpPr>
        <p:cNvPr id="35" name="Shape 35"/>
        <p:cNvGrpSpPr/>
        <p:nvPr/>
      </p:nvGrpSpPr>
      <p:grpSpPr>
        <a:xfrm>
          <a:off x="0" y="0"/>
          <a:ext cx="0" cy="0"/>
          <a:chOff x="0" y="0"/>
          <a:chExt cx="0" cy="0"/>
        </a:xfrm>
      </p:grpSpPr>
      <p:sp>
        <p:nvSpPr>
          <p:cNvPr id="36" name="Google Shape;36;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20"/>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 name="Google Shape;38;p20"/>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9" name="Google Shape;39;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C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aison" type="twoTxTwoObj">
  <p:cSld name="TWO_OBJECTS_WITH_TEXT">
    <p:spTree>
      <p:nvGrpSpPr>
        <p:cNvPr id="42" name="Shape 42"/>
        <p:cNvGrpSpPr/>
        <p:nvPr/>
      </p:nvGrpSpPr>
      <p:grpSpPr>
        <a:xfrm>
          <a:off x="0" y="0"/>
          <a:ext cx="0" cy="0"/>
          <a:chOff x="0" y="0"/>
          <a:chExt cx="0" cy="0"/>
        </a:xfrm>
      </p:grpSpPr>
      <p:sp>
        <p:nvSpPr>
          <p:cNvPr id="43" name="Google Shape;43;p21"/>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21"/>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21"/>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21"/>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7" name="Google Shape;47;p21"/>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C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re seul" type="titleOnly">
  <p:cSld name="TITLE_ONLY">
    <p:spTree>
      <p:nvGrpSpPr>
        <p:cNvPr id="51" name="Shape 51"/>
        <p:cNvGrpSpPr/>
        <p:nvPr/>
      </p:nvGrpSpPr>
      <p:grpSpPr>
        <a:xfrm>
          <a:off x="0" y="0"/>
          <a:ext cx="0" cy="0"/>
          <a:chOff x="0" y="0"/>
          <a:chExt cx="0" cy="0"/>
        </a:xfrm>
      </p:grpSpPr>
      <p:sp>
        <p:nvSpPr>
          <p:cNvPr id="52" name="Google Shape;52;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C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ide" type="blank">
  <p:cSld name="BLANK">
    <p:spTree>
      <p:nvGrpSpPr>
        <p:cNvPr id="56" name="Shape 56"/>
        <p:cNvGrpSpPr/>
        <p:nvPr/>
      </p:nvGrpSpPr>
      <p:grpSpPr>
        <a:xfrm>
          <a:off x="0" y="0"/>
          <a:ext cx="0" cy="0"/>
          <a:chOff x="0" y="0"/>
          <a:chExt cx="0" cy="0"/>
        </a:xfrm>
      </p:grpSpPr>
      <p:sp>
        <p:nvSpPr>
          <p:cNvPr id="57" name="Google Shape;57;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C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u avec légende" type="objTx">
  <p:cSld name="OBJECT_WITH_CAPTION_TEXT">
    <p:spTree>
      <p:nvGrpSpPr>
        <p:cNvPr id="60" name="Shape 60"/>
        <p:cNvGrpSpPr/>
        <p:nvPr/>
      </p:nvGrpSpPr>
      <p:grpSpPr>
        <a:xfrm>
          <a:off x="0" y="0"/>
          <a:ext cx="0" cy="0"/>
          <a:chOff x="0" y="0"/>
          <a:chExt cx="0" cy="0"/>
        </a:xfrm>
      </p:grpSpPr>
      <p:sp>
        <p:nvSpPr>
          <p:cNvPr id="61" name="Google Shape;61;p2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2" name="Google Shape;62;p24"/>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3" name="Google Shape;63;p24"/>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4" name="Google Shape;64;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C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Image avec légende" type="picTx">
  <p:cSld name="PICTURE_WITH_CAPTION_TEXT">
    <p:spTree>
      <p:nvGrpSpPr>
        <p:cNvPr id="67" name="Shape 67"/>
        <p:cNvGrpSpPr/>
        <p:nvPr/>
      </p:nvGrpSpPr>
      <p:grpSpPr>
        <a:xfrm>
          <a:off x="0" y="0"/>
          <a:ext cx="0" cy="0"/>
          <a:chOff x="0" y="0"/>
          <a:chExt cx="0" cy="0"/>
        </a:xfrm>
      </p:grpSpPr>
      <p:sp>
        <p:nvSpPr>
          <p:cNvPr id="68" name="Google Shape;68;p2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25"/>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70" name="Google Shape;70;p25"/>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1" name="Google Shape;71;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C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r-CA"/>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jpg"/><Relationship Id="rId4" Type="http://schemas.openxmlformats.org/officeDocument/2006/relationships/hyperlink" Target="mailto:Nicolas.bencherki@teluq.ca" TargetMode="External"/><Relationship Id="rId10" Type="http://schemas.openxmlformats.org/officeDocument/2006/relationships/image" Target="../media/image6.png"/><Relationship Id="rId9" Type="http://schemas.openxmlformats.org/officeDocument/2006/relationships/image" Target="../media/image4.png"/><Relationship Id="rId5" Type="http://schemas.openxmlformats.org/officeDocument/2006/relationships/hyperlink" Target="mailto:Nicolas.bencherki@teluq.ca" TargetMode="External"/><Relationship Id="rId6" Type="http://schemas.openxmlformats.org/officeDocument/2006/relationships/hyperlink" Target="mailto:Nicolas.bencherki@teluq.ca" TargetMode="External"/><Relationship Id="rId7" Type="http://schemas.openxmlformats.org/officeDocument/2006/relationships/hyperlink" Target="mailto:volunteeringonthemove@uqam.ca" TargetMode="External"/><Relationship Id="rId8"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9" name="Shape 89"/>
        <p:cNvGrpSpPr/>
        <p:nvPr/>
      </p:nvGrpSpPr>
      <p:grpSpPr>
        <a:xfrm>
          <a:off x="0" y="0"/>
          <a:ext cx="0" cy="0"/>
          <a:chOff x="0" y="0"/>
          <a:chExt cx="0" cy="0"/>
        </a:xfrm>
      </p:grpSpPr>
      <p:sp>
        <p:nvSpPr>
          <p:cNvPr id="90" name="Google Shape;90;p1"/>
          <p:cNvSpPr txBox="1"/>
          <p:nvPr>
            <p:ph type="ctrTitle"/>
          </p:nvPr>
        </p:nvSpPr>
        <p:spPr>
          <a:xfrm>
            <a:off x="400373" y="3452888"/>
            <a:ext cx="11391254" cy="3044025"/>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5300"/>
              <a:buFont typeface="Open Sans"/>
              <a:buNone/>
            </a:pPr>
            <a:r>
              <a:rPr lang="fr-CA" sz="5300">
                <a:latin typeface="Open Sans"/>
                <a:ea typeface="Open Sans"/>
                <a:cs typeface="Open Sans"/>
                <a:sym typeface="Open Sans"/>
              </a:rPr>
              <a:t>Cartographie du bénévolat</a:t>
            </a:r>
            <a:br>
              <a:rPr lang="fr-CA">
                <a:latin typeface="Open Sans"/>
                <a:ea typeface="Open Sans"/>
                <a:cs typeface="Open Sans"/>
                <a:sym typeface="Open Sans"/>
              </a:rPr>
            </a:br>
            <a:r>
              <a:rPr lang="fr-CA" sz="4900">
                <a:solidFill>
                  <a:srgbClr val="757070"/>
                </a:solidFill>
                <a:latin typeface="Open Sans"/>
                <a:ea typeface="Open Sans"/>
                <a:cs typeface="Open Sans"/>
                <a:sym typeface="Open Sans"/>
              </a:rPr>
              <a:t>Transformations et enjeux des pratiques bénévoles</a:t>
            </a:r>
            <a:br>
              <a:rPr lang="fr-CA" strike="sngStrike">
                <a:solidFill>
                  <a:srgbClr val="FF0000"/>
                </a:solidFill>
                <a:latin typeface="Open Sans"/>
                <a:ea typeface="Open Sans"/>
                <a:cs typeface="Open Sans"/>
                <a:sym typeface="Open Sans"/>
              </a:rPr>
            </a:br>
            <a:endParaRPr strike="sngStrike">
              <a:solidFill>
                <a:srgbClr val="FF0000"/>
              </a:solidFill>
              <a:latin typeface="Open Sans"/>
              <a:ea typeface="Open Sans"/>
              <a:cs typeface="Open Sans"/>
              <a:sym typeface="Open Sans"/>
            </a:endParaRPr>
          </a:p>
        </p:txBody>
      </p:sp>
      <p:pic>
        <p:nvPicPr>
          <p:cNvPr id="91" name="Google Shape;91;p1"/>
          <p:cNvPicPr preferRelativeResize="0"/>
          <p:nvPr/>
        </p:nvPicPr>
        <p:blipFill rotWithShape="1">
          <a:blip r:embed="rId3">
            <a:alphaModFix/>
          </a:blip>
          <a:srcRect b="0" l="0" r="0" t="0"/>
          <a:stretch/>
        </p:blipFill>
        <p:spPr>
          <a:xfrm>
            <a:off x="0" y="408187"/>
            <a:ext cx="12192000" cy="1905000"/>
          </a:xfrm>
          <a:prstGeom prst="rect">
            <a:avLst/>
          </a:prstGeom>
          <a:noFill/>
          <a:ln>
            <a:noFill/>
          </a:ln>
        </p:spPr>
      </p:pic>
      <p:pic>
        <p:nvPicPr>
          <p:cNvPr id="92" name="Google Shape;92;p1"/>
          <p:cNvPicPr preferRelativeResize="0"/>
          <p:nvPr/>
        </p:nvPicPr>
        <p:blipFill rotWithShape="1">
          <a:blip r:embed="rId4">
            <a:alphaModFix/>
          </a:blip>
          <a:srcRect b="0" l="0" r="0" t="0"/>
          <a:stretch/>
        </p:blipFill>
        <p:spPr>
          <a:xfrm>
            <a:off x="2850547" y="1491111"/>
            <a:ext cx="5885331" cy="1961777"/>
          </a:xfrm>
          <a:prstGeom prst="rect">
            <a:avLst/>
          </a:prstGeom>
          <a:noFill/>
          <a:ln>
            <a:noFill/>
          </a:ln>
        </p:spPr>
      </p:pic>
      <p:sp>
        <p:nvSpPr>
          <p:cNvPr id="93" name="Google Shape;93;p1"/>
          <p:cNvSpPr txBox="1"/>
          <p:nvPr/>
        </p:nvSpPr>
        <p:spPr>
          <a:xfrm>
            <a:off x="4491925" y="6127581"/>
            <a:ext cx="3208149"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fr-CA" sz="1800" u="none" cap="none" strike="noStrike">
                <a:solidFill>
                  <a:schemeClr val="dk1"/>
                </a:solidFill>
                <a:latin typeface="Calibri"/>
                <a:ea typeface="Calibri"/>
                <a:cs typeface="Calibri"/>
                <a:sym typeface="Calibri"/>
              </a:rPr>
              <a:t>1</a:t>
            </a:r>
            <a:r>
              <a:rPr b="0" baseline="30000" i="0" lang="fr-CA" sz="1800" u="none" cap="none" strike="noStrike">
                <a:solidFill>
                  <a:schemeClr val="dk1"/>
                </a:solidFill>
                <a:latin typeface="Calibri"/>
                <a:ea typeface="Calibri"/>
                <a:cs typeface="Calibri"/>
                <a:sym typeface="Calibri"/>
              </a:rPr>
              <a:t>er</a:t>
            </a:r>
            <a:r>
              <a:rPr b="0" i="0" lang="fr-CA" sz="1800" u="none" cap="none" strike="noStrike">
                <a:solidFill>
                  <a:schemeClr val="dk1"/>
                </a:solidFill>
                <a:latin typeface="Calibri"/>
                <a:ea typeface="Calibri"/>
                <a:cs typeface="Calibri"/>
                <a:sym typeface="Calibri"/>
              </a:rPr>
              <a:t> novembre 2019</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5" name="Shape 145"/>
        <p:cNvGrpSpPr/>
        <p:nvPr/>
      </p:nvGrpSpPr>
      <p:grpSpPr>
        <a:xfrm>
          <a:off x="0" y="0"/>
          <a:ext cx="0" cy="0"/>
          <a:chOff x="0" y="0"/>
          <a:chExt cx="0" cy="0"/>
        </a:xfrm>
      </p:grpSpPr>
      <p:sp>
        <p:nvSpPr>
          <p:cNvPr id="146" name="Google Shape;146;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r-CA"/>
              <a:t>Tension 2 : don vs économisation</a:t>
            </a:r>
            <a:endParaRPr/>
          </a:p>
        </p:txBody>
      </p:sp>
      <p:sp>
        <p:nvSpPr>
          <p:cNvPr id="147" name="Google Shape;147;p10"/>
          <p:cNvSpPr txBox="1"/>
          <p:nvPr>
            <p:ph idx="1" type="body"/>
          </p:nvPr>
        </p:nvSpPr>
        <p:spPr>
          <a:xfrm>
            <a:off x="838200" y="1825625"/>
            <a:ext cx="10515600" cy="4351338"/>
          </a:xfrm>
          <a:prstGeom prst="rect">
            <a:avLst/>
          </a:prstGeom>
          <a:noFill/>
          <a:ln>
            <a:noFill/>
          </a:ln>
        </p:spPr>
        <p:txBody>
          <a:bodyPr anchorCtr="0" anchor="ctr" bIns="45700" lIns="91425" spcFirstLastPara="1" rIns="91425" wrap="square" tIns="45700">
            <a:normAutofit/>
          </a:bodyPr>
          <a:lstStyle/>
          <a:p>
            <a:pPr indent="-266700" lvl="0" marL="228600" rtl="0" algn="l">
              <a:spcBef>
                <a:spcPts val="1000"/>
              </a:spcBef>
              <a:spcAft>
                <a:spcPts val="0"/>
              </a:spcAft>
              <a:buSzPts val="2400"/>
              <a:buChar char="•"/>
            </a:pPr>
            <a:r>
              <a:rPr lang="fr-CA" sz="2400"/>
              <a:t>« Il faut faire attention à comment on mentionne l’apport économique du bénévolat »</a:t>
            </a:r>
            <a:endParaRPr sz="2400"/>
          </a:p>
          <a:p>
            <a:pPr indent="-266700" lvl="0" marL="228600" rtl="0" algn="l">
              <a:spcBef>
                <a:spcPts val="1000"/>
              </a:spcBef>
              <a:spcAft>
                <a:spcPts val="0"/>
              </a:spcAft>
              <a:buSzPts val="2400"/>
              <a:buChar char="•"/>
            </a:pPr>
            <a:r>
              <a:rPr lang="fr-CA" sz="2400"/>
              <a:t>« I</a:t>
            </a:r>
            <a:r>
              <a:rPr lang="fr-CA" sz="2400"/>
              <a:t>l y a vraiment un intérêt marqué de la part des entreprises pour l</a:t>
            </a:r>
            <a:r>
              <a:rPr lang="fr-CA" sz="2400"/>
              <a:t>es activités de sensibilisation qu’on offre et qui sont en demande en hausse à chaque année »</a:t>
            </a:r>
            <a:endParaRPr sz="2400"/>
          </a:p>
          <a:p>
            <a:pPr indent="-266700" lvl="0" marL="228600" rtl="0" algn="l">
              <a:spcBef>
                <a:spcPts val="1000"/>
              </a:spcBef>
              <a:spcAft>
                <a:spcPts val="0"/>
              </a:spcAft>
              <a:buSzPts val="2400"/>
              <a:buChar char="•"/>
            </a:pPr>
            <a:r>
              <a:rPr lang="fr-CA" sz="2400"/>
              <a:t>« Nous, on a voulu maximiser l’utilisation et le potentiel des bénévoles, parce qu’on recrute quand même des bénévoles à haut potentiel »</a:t>
            </a:r>
            <a:endParaRPr sz="2400"/>
          </a:p>
          <a:p>
            <a:pPr indent="-266700" lvl="0" marL="228600" rtl="0" algn="l">
              <a:spcBef>
                <a:spcPts val="1000"/>
              </a:spcBef>
              <a:spcAft>
                <a:spcPts val="0"/>
              </a:spcAft>
              <a:buSzPts val="2400"/>
              <a:buChar char="•"/>
            </a:pPr>
            <a:r>
              <a:rPr lang="fr-CA" sz="2400"/>
              <a:t>« Ça fait partie de la demande de bénévolat, les activités d’entraide »</a:t>
            </a:r>
            <a:endParaRPr sz="2400"/>
          </a:p>
          <a:p>
            <a:pPr indent="-266700" lvl="0" marL="228600" rtl="0" algn="l">
              <a:spcBef>
                <a:spcPts val="1000"/>
              </a:spcBef>
              <a:spcAft>
                <a:spcPts val="0"/>
              </a:spcAft>
              <a:buSzPts val="2400"/>
              <a:buChar char="•"/>
            </a:pPr>
            <a:r>
              <a:rPr lang="fr-CA" sz="2400"/>
              <a:t>« Pour moi c’est difficile d’appeler ça du bénévolat, ce n’est pas rémunéré mais ça ne sera jamais rémunéré. Je ne travaille pas pour un groupe qui par ailleurs fait des sous et moi je contribue de façon bénévole au déploiement de ce groupe-là »</a:t>
            </a:r>
            <a:endParaRPr sz="2400"/>
          </a:p>
          <a:p>
            <a:pPr indent="-76200" lvl="0" marL="228600" rtl="0" algn="l">
              <a:lnSpc>
                <a:spcPct val="80000"/>
              </a:lnSpc>
              <a:spcBef>
                <a:spcPts val="1000"/>
              </a:spcBef>
              <a:spcAft>
                <a:spcPts val="0"/>
              </a:spcAft>
              <a:buClr>
                <a:schemeClr val="dk1"/>
              </a:buClr>
              <a:buSzPts val="2400"/>
              <a:buNone/>
            </a:pPr>
            <a:r>
              <a:t/>
            </a:r>
            <a:endParaRPr sz="24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1" name="Shape 151"/>
        <p:cNvGrpSpPr/>
        <p:nvPr/>
      </p:nvGrpSpPr>
      <p:grpSpPr>
        <a:xfrm>
          <a:off x="0" y="0"/>
          <a:ext cx="0" cy="0"/>
          <a:chOff x="0" y="0"/>
          <a:chExt cx="0" cy="0"/>
        </a:xfrm>
      </p:grpSpPr>
      <p:sp>
        <p:nvSpPr>
          <p:cNvPr id="152" name="Google Shape;152;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r-CA"/>
              <a:t>Tension 3 : institutionnalisation vs politisation</a:t>
            </a:r>
            <a:endParaRPr/>
          </a:p>
        </p:txBody>
      </p:sp>
      <p:sp>
        <p:nvSpPr>
          <p:cNvPr id="153" name="Google Shape;153;p11"/>
          <p:cNvSpPr txBox="1"/>
          <p:nvPr>
            <p:ph idx="1" type="body"/>
          </p:nvPr>
        </p:nvSpPr>
        <p:spPr>
          <a:xfrm>
            <a:off x="838200" y="1690700"/>
            <a:ext cx="11135100" cy="4486200"/>
          </a:xfrm>
          <a:prstGeom prst="rect">
            <a:avLst/>
          </a:prstGeom>
          <a:noFill/>
          <a:ln>
            <a:noFill/>
          </a:ln>
        </p:spPr>
        <p:txBody>
          <a:bodyPr anchorCtr="0" anchor="ctr" bIns="45700" lIns="91425" spcFirstLastPara="1" rIns="91425" wrap="square" tIns="45700">
            <a:normAutofit/>
          </a:bodyPr>
          <a:lstStyle/>
          <a:p>
            <a:pPr indent="-381000" lvl="0" marL="457200" rtl="0" algn="l">
              <a:spcBef>
                <a:spcPts val="1000"/>
              </a:spcBef>
              <a:spcAft>
                <a:spcPts val="0"/>
              </a:spcAft>
              <a:buSzPts val="2400"/>
              <a:buChar char="•"/>
            </a:pPr>
            <a:r>
              <a:rPr lang="fr-CA" sz="2400"/>
              <a:t>« Dans ma tête le bénévolat, c’est plus institutionnalisé. Comme ce que j’ai fait [à un organisme], aller faire de l’interprétation pour les familles. »</a:t>
            </a:r>
            <a:endParaRPr sz="2400"/>
          </a:p>
          <a:p>
            <a:pPr indent="-381000" lvl="0" marL="457200" rtl="0" algn="l">
              <a:spcBef>
                <a:spcPts val="1000"/>
              </a:spcBef>
              <a:spcAft>
                <a:spcPts val="0"/>
              </a:spcAft>
              <a:buSzPts val="2400"/>
              <a:buChar char="•"/>
            </a:pPr>
            <a:r>
              <a:rPr lang="fr-CA" sz="2400"/>
              <a:t>« [Il faut pas] qu’on se serve des bénévoles pour remplacer les services de l’État. [...] C’est pour ça que le milieu communautaire est frileux et a associé le militantisme au bénévolat. »</a:t>
            </a:r>
            <a:endParaRPr sz="2400"/>
          </a:p>
          <a:p>
            <a:pPr indent="-381000" lvl="0" marL="457200" rtl="0" algn="l">
              <a:spcBef>
                <a:spcPts val="1000"/>
              </a:spcBef>
              <a:spcAft>
                <a:spcPts val="0"/>
              </a:spcAft>
              <a:buSzPts val="2400"/>
              <a:buChar char="•"/>
            </a:pPr>
            <a:r>
              <a:rPr lang="fr-CA" sz="2400"/>
              <a:t>« … je pense qu’il y aurait moins d’injustices, ce qui ferait moins de bénévolat » </a:t>
            </a:r>
            <a:endParaRPr sz="2400"/>
          </a:p>
          <a:p>
            <a:pPr indent="-381000" lvl="0" marL="457200" rtl="0" algn="l">
              <a:spcBef>
                <a:spcPts val="1000"/>
              </a:spcBef>
              <a:spcAft>
                <a:spcPts val="0"/>
              </a:spcAft>
              <a:buSzPts val="2400"/>
              <a:buChar char="•"/>
            </a:pPr>
            <a:r>
              <a:rPr lang="fr-CA" sz="2400"/>
              <a:t>« Le fait de s’investir, à notre époque, dans un projet non rémunéré, c’est politique de faire ça »</a:t>
            </a:r>
            <a:endParaRPr sz="2400"/>
          </a:p>
          <a:p>
            <a:pPr indent="-381000" lvl="0" marL="457200" rtl="0" algn="l">
              <a:spcBef>
                <a:spcPts val="1000"/>
              </a:spcBef>
              <a:spcAft>
                <a:spcPts val="0"/>
              </a:spcAft>
              <a:buSzPts val="2400"/>
              <a:buChar char="•"/>
            </a:pPr>
            <a:r>
              <a:rPr lang="fr-CA" sz="2400"/>
              <a:t>« Ce qui est politique pour moi, c’est le désir de m’engager, [avec] mon intelligence mes compétences »</a:t>
            </a:r>
            <a:endParaRPr sz="2400"/>
          </a:p>
          <a:p>
            <a:pPr indent="-381000" lvl="0" marL="457200" rtl="0" algn="l">
              <a:spcBef>
                <a:spcPts val="1000"/>
              </a:spcBef>
              <a:spcAft>
                <a:spcPts val="1000"/>
              </a:spcAft>
              <a:buSzPts val="2400"/>
              <a:buChar char="•"/>
            </a:pPr>
            <a:r>
              <a:rPr lang="fr-CA" sz="2400"/>
              <a:t>« Tu me demandes c’est quoi mes loisirs, c’est de l’implication politique et sociale »</a:t>
            </a:r>
            <a:endParaRPr sz="24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8" name="Shape 158"/>
        <p:cNvGrpSpPr/>
        <p:nvPr/>
      </p:nvGrpSpPr>
      <p:grpSpPr>
        <a:xfrm>
          <a:off x="0" y="0"/>
          <a:ext cx="0" cy="0"/>
          <a:chOff x="0" y="0"/>
          <a:chExt cx="0" cy="0"/>
        </a:xfrm>
      </p:grpSpPr>
      <p:sp>
        <p:nvSpPr>
          <p:cNvPr id="159" name="Google Shape;15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r-CA"/>
              <a:t>Tension 4 : développement de compétence vs bénévolat d’expertise</a:t>
            </a:r>
            <a:endParaRPr/>
          </a:p>
        </p:txBody>
      </p:sp>
      <p:sp>
        <p:nvSpPr>
          <p:cNvPr id="160" name="Google Shape;160;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342900" lvl="0" marL="457200" rtl="0" algn="l">
              <a:spcBef>
                <a:spcPts val="1000"/>
              </a:spcBef>
              <a:spcAft>
                <a:spcPts val="0"/>
              </a:spcAft>
              <a:buSzPts val="1800"/>
              <a:buChar char="●"/>
            </a:pPr>
            <a:r>
              <a:rPr lang="fr-CA"/>
              <a:t>« Le bénévolat d’expertise, c’est un peu à contre-courant de ce qu’on observe chez les jeunes retraités qui deviennent bénévoles »</a:t>
            </a:r>
            <a:endParaRPr/>
          </a:p>
          <a:p>
            <a:pPr indent="-342900" lvl="0" marL="457200" rtl="0" algn="l">
              <a:spcBef>
                <a:spcPts val="1000"/>
              </a:spcBef>
              <a:spcAft>
                <a:spcPts val="0"/>
              </a:spcAft>
              <a:buSzPts val="1800"/>
              <a:buChar char="●"/>
            </a:pPr>
            <a:r>
              <a:rPr lang="fr-CA"/>
              <a:t>« C’est à travers des implications qui font justement du sens avec nos intérêts, qu’on peut justement faire un réseautage soit amical soit professionnel »</a:t>
            </a:r>
            <a:endParaRPr/>
          </a:p>
          <a:p>
            <a:pPr indent="-342900" lvl="0" marL="457200" rtl="0" algn="l">
              <a:spcBef>
                <a:spcPts val="1000"/>
              </a:spcBef>
              <a:spcAft>
                <a:spcPts val="0"/>
              </a:spcAft>
              <a:buSzPts val="1800"/>
              <a:buChar char="●"/>
            </a:pPr>
            <a:r>
              <a:rPr lang="fr-CA"/>
              <a:t>« Il y a une autre forme, c’est du bénévolat d’expertise de compétences, selon si je suis comptable ou je suis avocat, et c’est particulièrement sur ces deux volets là où la tendance est vraiment à la hausse.»</a:t>
            </a:r>
            <a:endParaRPr sz="2400"/>
          </a:p>
          <a:p>
            <a:pPr indent="0" lvl="0" marL="228600" rtl="0" algn="l">
              <a:lnSpc>
                <a:spcPct val="90000"/>
              </a:lnSpc>
              <a:spcBef>
                <a:spcPts val="1000"/>
              </a:spcBef>
              <a:spcAft>
                <a:spcPts val="0"/>
              </a:spcAft>
              <a:buNone/>
            </a:pPr>
            <a:r>
              <a:rPr b="1" i="1" lang="fr-CA" sz="2400"/>
              <a:t>Question : Le bénévolat d’expertise n’est pas encore très présent sur le terrain ?</a:t>
            </a:r>
            <a:endParaRPr b="1" i="1" sz="24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4" name="Shape 164"/>
        <p:cNvGrpSpPr/>
        <p:nvPr/>
      </p:nvGrpSpPr>
      <p:grpSpPr>
        <a:xfrm>
          <a:off x="0" y="0"/>
          <a:ext cx="0" cy="0"/>
          <a:chOff x="0" y="0"/>
          <a:chExt cx="0" cy="0"/>
        </a:xfrm>
      </p:grpSpPr>
      <p:sp>
        <p:nvSpPr>
          <p:cNvPr id="165" name="Google Shape;165;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r-CA"/>
              <a:t>Conclusion</a:t>
            </a:r>
            <a:endParaRPr/>
          </a:p>
        </p:txBody>
      </p:sp>
      <p:sp>
        <p:nvSpPr>
          <p:cNvPr id="166" name="Google Shape;166;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000000"/>
              </a:buClr>
              <a:buSzPts val="2400"/>
              <a:buChar char="•"/>
            </a:pPr>
            <a:r>
              <a:rPr lang="fr-CA" sz="2400">
                <a:solidFill>
                  <a:srgbClr val="000000"/>
                </a:solidFill>
              </a:rPr>
              <a:t>Il existe différentes « logiques » de bénévolat, selon différentes tensions:</a:t>
            </a:r>
            <a:endParaRPr/>
          </a:p>
          <a:p>
            <a:pPr indent="-228600" lvl="1" marL="685800" rtl="0" algn="l">
              <a:lnSpc>
                <a:spcPct val="90000"/>
              </a:lnSpc>
              <a:spcBef>
                <a:spcPts val="500"/>
              </a:spcBef>
              <a:spcAft>
                <a:spcPts val="0"/>
              </a:spcAft>
              <a:buClr>
                <a:srgbClr val="000000"/>
              </a:buClr>
              <a:buSzPts val="1600"/>
              <a:buChar char="•"/>
            </a:pPr>
            <a:r>
              <a:rPr lang="fr-CA" sz="1600">
                <a:solidFill>
                  <a:srgbClr val="000000"/>
                </a:solidFill>
              </a:rPr>
              <a:t>Implications vs recrutement</a:t>
            </a:r>
            <a:endParaRPr/>
          </a:p>
          <a:p>
            <a:pPr indent="-228600" lvl="1" marL="685800" rtl="0" algn="l">
              <a:lnSpc>
                <a:spcPct val="90000"/>
              </a:lnSpc>
              <a:spcBef>
                <a:spcPts val="500"/>
              </a:spcBef>
              <a:spcAft>
                <a:spcPts val="0"/>
              </a:spcAft>
              <a:buClr>
                <a:srgbClr val="000000"/>
              </a:buClr>
              <a:buSzPts val="1600"/>
              <a:buChar char="•"/>
            </a:pPr>
            <a:r>
              <a:rPr lang="fr-CA" sz="1600">
                <a:solidFill>
                  <a:srgbClr val="000000"/>
                </a:solidFill>
              </a:rPr>
              <a:t>Don vs économisation</a:t>
            </a:r>
            <a:endParaRPr/>
          </a:p>
          <a:p>
            <a:pPr indent="-228600" lvl="1" marL="685800" rtl="0" algn="l">
              <a:lnSpc>
                <a:spcPct val="90000"/>
              </a:lnSpc>
              <a:spcBef>
                <a:spcPts val="500"/>
              </a:spcBef>
              <a:spcAft>
                <a:spcPts val="0"/>
              </a:spcAft>
              <a:buClr>
                <a:srgbClr val="000000"/>
              </a:buClr>
              <a:buSzPts val="1600"/>
              <a:buChar char="•"/>
            </a:pPr>
            <a:r>
              <a:rPr lang="fr-CA" sz="1600">
                <a:solidFill>
                  <a:srgbClr val="000000"/>
                </a:solidFill>
              </a:rPr>
              <a:t>Institutionnalisation vs politisation</a:t>
            </a:r>
            <a:endParaRPr/>
          </a:p>
          <a:p>
            <a:pPr indent="-228600" lvl="1" marL="685800" rtl="0" algn="l">
              <a:lnSpc>
                <a:spcPct val="90000"/>
              </a:lnSpc>
              <a:spcBef>
                <a:spcPts val="500"/>
              </a:spcBef>
              <a:spcAft>
                <a:spcPts val="0"/>
              </a:spcAft>
              <a:buClr>
                <a:srgbClr val="000000"/>
              </a:buClr>
              <a:buSzPts val="1600"/>
              <a:buChar char="•"/>
            </a:pPr>
            <a:r>
              <a:rPr lang="fr-CA" sz="1600">
                <a:solidFill>
                  <a:srgbClr val="000000"/>
                </a:solidFill>
              </a:rPr>
              <a:t>Développement de compétence vs expertise</a:t>
            </a:r>
            <a:endParaRPr/>
          </a:p>
          <a:p>
            <a:pPr indent="-228600" lvl="0" marL="228600" rtl="0" algn="l">
              <a:lnSpc>
                <a:spcPct val="90000"/>
              </a:lnSpc>
              <a:spcBef>
                <a:spcPts val="1000"/>
              </a:spcBef>
              <a:spcAft>
                <a:spcPts val="0"/>
              </a:spcAft>
              <a:buClr>
                <a:srgbClr val="000000"/>
              </a:buClr>
              <a:buSzPts val="2400"/>
              <a:buChar char="•"/>
            </a:pPr>
            <a:r>
              <a:rPr lang="fr-CA" sz="2400">
                <a:solidFill>
                  <a:srgbClr val="000000"/>
                </a:solidFill>
              </a:rPr>
              <a:t>Chacune suppose des principes d’engagement différents (devoirs vs besoins, par exemple) mais s’adressent aussi à des organisations différentes (celles qui ont déjà des membres vs celles qui doivent amener des ressources extérieures) et à des bénévoles différents (ceux qui veulent apprendre vs ceux qui savent déjà).</a:t>
            </a:r>
            <a:endParaRPr/>
          </a:p>
          <a:p>
            <a:pPr indent="-228600" lvl="0" marL="228600" rtl="0" algn="l">
              <a:lnSpc>
                <a:spcPct val="90000"/>
              </a:lnSpc>
              <a:spcBef>
                <a:spcPts val="1000"/>
              </a:spcBef>
              <a:spcAft>
                <a:spcPts val="0"/>
              </a:spcAft>
              <a:buClr>
                <a:schemeClr val="dk1"/>
              </a:buClr>
              <a:buSzPts val="2400"/>
              <a:buChar char="•"/>
            </a:pPr>
            <a:r>
              <a:rPr lang="fr-CA" sz="2400"/>
              <a:t>Aussi, le terme même de « bénévolat » est peut-être problématique, car il ne reflète pas toujours la manière dont les gens pensent à leur implication (membres, militants, activistes, etc.)</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0" name="Shape 170"/>
        <p:cNvGrpSpPr/>
        <p:nvPr/>
      </p:nvGrpSpPr>
      <p:grpSpPr>
        <a:xfrm>
          <a:off x="0" y="0"/>
          <a:ext cx="0" cy="0"/>
          <a:chOff x="0" y="0"/>
          <a:chExt cx="0" cy="0"/>
        </a:xfrm>
      </p:grpSpPr>
      <p:sp>
        <p:nvSpPr>
          <p:cNvPr id="171" name="Google Shape;171;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r-CA"/>
              <a:t>Réflexion</a:t>
            </a:r>
            <a:endParaRPr/>
          </a:p>
        </p:txBody>
      </p:sp>
      <p:sp>
        <p:nvSpPr>
          <p:cNvPr id="172" name="Google Shape;172;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fr-CA"/>
              <a:t>Le caractère même du bénévolat relève-t-il du fait d’être une activité non rémunérée ? Dans quelle mesure est-il possible de lui appliquer une logique économique ? </a:t>
            </a:r>
            <a:endParaRPr/>
          </a:p>
          <a:p>
            <a:pPr indent="-228600" lvl="1" marL="685800" rtl="0" algn="l">
              <a:lnSpc>
                <a:spcPct val="90000"/>
              </a:lnSpc>
              <a:spcBef>
                <a:spcPts val="500"/>
              </a:spcBef>
              <a:spcAft>
                <a:spcPts val="0"/>
              </a:spcAft>
              <a:buClr>
                <a:schemeClr val="dk1"/>
              </a:buClr>
              <a:buSzPts val="2400"/>
              <a:buChar char="•"/>
            </a:pPr>
            <a:r>
              <a:rPr lang="fr-CA"/>
              <a:t>Par exemple : Le bénévolat d’entreprise est-il du bénévolat ? Et un stage non-rémunéré ?</a:t>
            </a:r>
            <a:endParaRPr/>
          </a:p>
          <a:p>
            <a:pPr indent="-228600" lvl="0" marL="228600" rtl="0" algn="l">
              <a:lnSpc>
                <a:spcPct val="90000"/>
              </a:lnSpc>
              <a:spcBef>
                <a:spcPts val="1000"/>
              </a:spcBef>
              <a:spcAft>
                <a:spcPts val="0"/>
              </a:spcAft>
              <a:buClr>
                <a:schemeClr val="dk1"/>
              </a:buClr>
              <a:buSzPts val="2800"/>
              <a:buChar char="•"/>
            </a:pPr>
            <a:r>
              <a:rPr lang="fr-CA"/>
              <a:t>Est-ce que le vocabulaire et la logique économique est en train de coloniser le rapport aux bénévoles ?</a:t>
            </a:r>
            <a:endParaRPr/>
          </a:p>
          <a:p>
            <a:pPr indent="-228600" lvl="0" marL="228600" rtl="0" algn="l">
              <a:lnSpc>
                <a:spcPct val="90000"/>
              </a:lnSpc>
              <a:spcBef>
                <a:spcPts val="1000"/>
              </a:spcBef>
              <a:spcAft>
                <a:spcPts val="0"/>
              </a:spcAft>
              <a:buClr>
                <a:schemeClr val="dk1"/>
              </a:buClr>
              <a:buSzPts val="2800"/>
              <a:buChar char="•"/>
            </a:pPr>
            <a:r>
              <a:rPr lang="fr-CA"/>
              <a:t>L’institutionnalisation du bénévolat ne le vide-t-elle pas de sa dimension politique et son ambition de changement social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6" name="Shape 176"/>
        <p:cNvGrpSpPr/>
        <p:nvPr/>
      </p:nvGrpSpPr>
      <p:grpSpPr>
        <a:xfrm>
          <a:off x="0" y="0"/>
          <a:ext cx="0" cy="0"/>
          <a:chOff x="0" y="0"/>
          <a:chExt cx="0" cy="0"/>
        </a:xfrm>
      </p:grpSpPr>
      <p:pic>
        <p:nvPicPr>
          <p:cNvPr id="177" name="Google Shape;177;p15"/>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178" name="Google Shape;178;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000"/>
              <a:buFont typeface="Open Sans"/>
              <a:buNone/>
            </a:pPr>
            <a:r>
              <a:rPr lang="fr-CA" sz="4000">
                <a:latin typeface="Open Sans"/>
                <a:ea typeface="Open Sans"/>
                <a:cs typeface="Open Sans"/>
                <a:sym typeface="Open Sans"/>
              </a:rPr>
              <a:t>Merci de votre attention! Des questions? </a:t>
            </a:r>
            <a:endParaRPr/>
          </a:p>
        </p:txBody>
      </p:sp>
      <p:sp>
        <p:nvSpPr>
          <p:cNvPr id="179" name="Google Shape;179;p15"/>
          <p:cNvSpPr txBox="1"/>
          <p:nvPr>
            <p:ph idx="1" type="body"/>
          </p:nvPr>
        </p:nvSpPr>
        <p:spPr>
          <a:xfrm>
            <a:off x="2054352" y="2189793"/>
            <a:ext cx="9640824" cy="3873077"/>
          </a:xfrm>
          <a:prstGeom prst="rect">
            <a:avLst/>
          </a:prstGeom>
          <a:noFill/>
          <a:ln>
            <a:noFill/>
          </a:ln>
        </p:spPr>
        <p:txBody>
          <a:bodyPr anchorCtr="0" anchor="t" bIns="45700" lIns="91425" spcFirstLastPara="1" rIns="91425" wrap="square" tIns="45700">
            <a:normAutofit/>
          </a:bodyPr>
          <a:lstStyle/>
          <a:p>
            <a:pPr indent="0" lvl="0" marL="0" rtl="0" algn="l">
              <a:lnSpc>
                <a:spcPct val="70000"/>
              </a:lnSpc>
              <a:spcBef>
                <a:spcPts val="0"/>
              </a:spcBef>
              <a:spcAft>
                <a:spcPts val="0"/>
              </a:spcAft>
              <a:buClr>
                <a:schemeClr val="dk1"/>
              </a:buClr>
              <a:buSzPts val="2380"/>
              <a:buNone/>
            </a:pPr>
            <a:r>
              <a:rPr lang="fr-CA" sz="2380">
                <a:latin typeface="Open Sans"/>
                <a:ea typeface="Open Sans"/>
                <a:cs typeface="Open Sans"/>
                <a:sym typeface="Open Sans"/>
              </a:rPr>
              <a:t>@nicophile </a:t>
            </a:r>
            <a:endParaRPr sz="2380">
              <a:latin typeface="Open Sans"/>
              <a:ea typeface="Open Sans"/>
              <a:cs typeface="Open Sans"/>
              <a:sym typeface="Open Sans"/>
            </a:endParaRPr>
          </a:p>
          <a:p>
            <a:pPr indent="0" lvl="0" marL="0" rtl="0" algn="l">
              <a:lnSpc>
                <a:spcPct val="70000"/>
              </a:lnSpc>
              <a:spcBef>
                <a:spcPts val="1000"/>
              </a:spcBef>
              <a:spcAft>
                <a:spcPts val="0"/>
              </a:spcAft>
              <a:buClr>
                <a:schemeClr val="dk1"/>
              </a:buClr>
              <a:buSzPts val="2380"/>
              <a:buNone/>
            </a:pPr>
            <a:r>
              <a:rPr lang="fr-CA" sz="2380">
                <a:latin typeface="Open Sans"/>
                <a:ea typeface="Open Sans"/>
                <a:cs typeface="Open Sans"/>
                <a:sym typeface="Open Sans"/>
              </a:rPr>
              <a:t>@coline_senac</a:t>
            </a:r>
            <a:endParaRPr sz="2380">
              <a:latin typeface="Open Sans"/>
              <a:ea typeface="Open Sans"/>
              <a:cs typeface="Open Sans"/>
              <a:sym typeface="Open Sans"/>
            </a:endParaRPr>
          </a:p>
          <a:p>
            <a:pPr indent="0" lvl="0" marL="0" rtl="0" algn="l">
              <a:lnSpc>
                <a:spcPct val="70000"/>
              </a:lnSpc>
              <a:spcBef>
                <a:spcPts val="1000"/>
              </a:spcBef>
              <a:spcAft>
                <a:spcPts val="0"/>
              </a:spcAft>
              <a:buClr>
                <a:schemeClr val="dk1"/>
              </a:buClr>
              <a:buSzPts val="2380"/>
              <a:buNone/>
            </a:pPr>
            <a:r>
              <a:rPr lang="fr-CA" sz="2380">
                <a:latin typeface="Open Sans"/>
                <a:ea typeface="Open Sans"/>
                <a:cs typeface="Open Sans"/>
                <a:sym typeface="Open Sans"/>
              </a:rPr>
              <a:t>@BenevolatM </a:t>
            </a:r>
            <a:endParaRPr/>
          </a:p>
          <a:p>
            <a:pPr indent="0" lvl="0" marL="0" rtl="0" algn="l">
              <a:lnSpc>
                <a:spcPct val="70000"/>
              </a:lnSpc>
              <a:spcBef>
                <a:spcPts val="1000"/>
              </a:spcBef>
              <a:spcAft>
                <a:spcPts val="0"/>
              </a:spcAft>
              <a:buClr>
                <a:schemeClr val="dk1"/>
              </a:buClr>
              <a:buSzPts val="2380"/>
              <a:buNone/>
            </a:pPr>
            <a:r>
              <a:t/>
            </a:r>
            <a:endParaRPr sz="2380">
              <a:latin typeface="Open Sans"/>
              <a:ea typeface="Open Sans"/>
              <a:cs typeface="Open Sans"/>
              <a:sym typeface="Open Sans"/>
            </a:endParaRPr>
          </a:p>
          <a:p>
            <a:pPr indent="0" lvl="0" marL="0" rtl="0" algn="l">
              <a:lnSpc>
                <a:spcPct val="70000"/>
              </a:lnSpc>
              <a:spcBef>
                <a:spcPts val="0"/>
              </a:spcBef>
              <a:spcAft>
                <a:spcPts val="0"/>
              </a:spcAft>
              <a:buClr>
                <a:schemeClr val="dk1"/>
              </a:buClr>
              <a:buSzPts val="2380"/>
              <a:buNone/>
            </a:pPr>
            <a:r>
              <a:t/>
            </a:r>
            <a:endParaRPr sz="2380">
              <a:latin typeface="Open Sans"/>
              <a:ea typeface="Open Sans"/>
              <a:cs typeface="Open Sans"/>
              <a:sym typeface="Open Sans"/>
            </a:endParaRPr>
          </a:p>
          <a:p>
            <a:pPr indent="0" lvl="0" marL="0" rtl="0" algn="l">
              <a:lnSpc>
                <a:spcPct val="70000"/>
              </a:lnSpc>
              <a:spcBef>
                <a:spcPts val="0"/>
              </a:spcBef>
              <a:spcAft>
                <a:spcPts val="0"/>
              </a:spcAft>
              <a:buClr>
                <a:schemeClr val="dk1"/>
              </a:buClr>
              <a:buSzPts val="2380"/>
              <a:buNone/>
            </a:pPr>
            <a:r>
              <a:rPr lang="fr-CA" sz="2380">
                <a:latin typeface="Open Sans"/>
                <a:ea typeface="Open Sans"/>
                <a:cs typeface="Open Sans"/>
                <a:sym typeface="Open Sans"/>
              </a:rPr>
              <a:t>@VOTMUQAM</a:t>
            </a:r>
            <a:endParaRPr/>
          </a:p>
          <a:p>
            <a:pPr indent="0" lvl="0" marL="0" rtl="0" algn="l">
              <a:lnSpc>
                <a:spcPct val="70000"/>
              </a:lnSpc>
              <a:spcBef>
                <a:spcPts val="0"/>
              </a:spcBef>
              <a:spcAft>
                <a:spcPts val="0"/>
              </a:spcAft>
              <a:buClr>
                <a:schemeClr val="dk1"/>
              </a:buClr>
              <a:buSzPts val="2380"/>
              <a:buNone/>
            </a:pPr>
            <a:r>
              <a:t/>
            </a:r>
            <a:endParaRPr sz="2380">
              <a:latin typeface="Open Sans"/>
              <a:ea typeface="Open Sans"/>
              <a:cs typeface="Open Sans"/>
              <a:sym typeface="Open Sans"/>
            </a:endParaRPr>
          </a:p>
          <a:p>
            <a:pPr indent="0" lvl="0" marL="0" rtl="0" algn="l">
              <a:lnSpc>
                <a:spcPct val="70000"/>
              </a:lnSpc>
              <a:spcBef>
                <a:spcPts val="0"/>
              </a:spcBef>
              <a:spcAft>
                <a:spcPts val="0"/>
              </a:spcAft>
              <a:buClr>
                <a:schemeClr val="dk1"/>
              </a:buClr>
              <a:buSzPts val="2380"/>
              <a:buNone/>
            </a:pPr>
            <a:r>
              <a:t/>
            </a:r>
            <a:endParaRPr sz="2380">
              <a:latin typeface="Open Sans"/>
              <a:ea typeface="Open Sans"/>
              <a:cs typeface="Open Sans"/>
              <a:sym typeface="Open Sans"/>
            </a:endParaRPr>
          </a:p>
          <a:p>
            <a:pPr indent="0" lvl="0" marL="0" rtl="0" algn="l">
              <a:lnSpc>
                <a:spcPct val="70000"/>
              </a:lnSpc>
              <a:spcBef>
                <a:spcPts val="0"/>
              </a:spcBef>
              <a:spcAft>
                <a:spcPts val="0"/>
              </a:spcAft>
              <a:buClr>
                <a:schemeClr val="dk1"/>
              </a:buClr>
              <a:buSzPts val="2380"/>
              <a:buNone/>
            </a:pPr>
            <a:r>
              <a:t/>
            </a:r>
            <a:endParaRPr sz="600" u="sng">
              <a:solidFill>
                <a:schemeClr val="hlink"/>
              </a:solidFill>
              <a:latin typeface="Open Sans"/>
              <a:ea typeface="Open Sans"/>
              <a:cs typeface="Open Sans"/>
              <a:sym typeface="Open Sans"/>
              <a:hlinkClick r:id="rId4"/>
            </a:endParaRPr>
          </a:p>
          <a:p>
            <a:pPr indent="0" lvl="0" marL="0" rtl="0" algn="l">
              <a:lnSpc>
                <a:spcPct val="70000"/>
              </a:lnSpc>
              <a:spcBef>
                <a:spcPts val="0"/>
              </a:spcBef>
              <a:spcAft>
                <a:spcPts val="0"/>
              </a:spcAft>
              <a:buClr>
                <a:schemeClr val="dk1"/>
              </a:buClr>
              <a:buSzPts val="2380"/>
              <a:buNone/>
            </a:pPr>
            <a:r>
              <a:rPr lang="fr-CA" sz="2380" u="sng">
                <a:solidFill>
                  <a:schemeClr val="hlink"/>
                </a:solidFill>
                <a:latin typeface="Open Sans"/>
                <a:ea typeface="Open Sans"/>
                <a:cs typeface="Open Sans"/>
                <a:sym typeface="Open Sans"/>
                <a:hlinkClick r:id="rId5"/>
              </a:rPr>
              <a:t>senac.coline@courrier.uqam.ca</a:t>
            </a:r>
            <a:endParaRPr/>
          </a:p>
          <a:p>
            <a:pPr indent="0" lvl="0" marL="0" rtl="0" algn="l">
              <a:lnSpc>
                <a:spcPct val="70000"/>
              </a:lnSpc>
              <a:spcBef>
                <a:spcPts val="1000"/>
              </a:spcBef>
              <a:spcAft>
                <a:spcPts val="0"/>
              </a:spcAft>
              <a:buClr>
                <a:schemeClr val="dk1"/>
              </a:buClr>
              <a:buSzPts val="2380"/>
              <a:buNone/>
            </a:pPr>
            <a:r>
              <a:rPr lang="fr-CA" sz="2380" u="sng">
                <a:solidFill>
                  <a:schemeClr val="hlink"/>
                </a:solidFill>
                <a:latin typeface="Open Sans"/>
                <a:ea typeface="Open Sans"/>
                <a:cs typeface="Open Sans"/>
                <a:sym typeface="Open Sans"/>
                <a:hlinkClick r:id="rId6"/>
              </a:rPr>
              <a:t>nicolas.bencherki@teluq.ca</a:t>
            </a:r>
            <a:endParaRPr sz="2380">
              <a:latin typeface="Open Sans"/>
              <a:ea typeface="Open Sans"/>
              <a:cs typeface="Open Sans"/>
              <a:sym typeface="Open Sans"/>
            </a:endParaRPr>
          </a:p>
          <a:p>
            <a:pPr indent="0" lvl="0" marL="0" rtl="0" algn="l">
              <a:lnSpc>
                <a:spcPct val="70000"/>
              </a:lnSpc>
              <a:spcBef>
                <a:spcPts val="1000"/>
              </a:spcBef>
              <a:spcAft>
                <a:spcPts val="0"/>
              </a:spcAft>
              <a:buClr>
                <a:schemeClr val="dk1"/>
              </a:buClr>
              <a:buSzPts val="2380"/>
              <a:buNone/>
            </a:pPr>
            <a:r>
              <a:rPr lang="fr-CA" sz="2380" u="sng">
                <a:solidFill>
                  <a:schemeClr val="hlink"/>
                </a:solidFill>
                <a:latin typeface="Open Sans"/>
                <a:ea typeface="Open Sans"/>
                <a:cs typeface="Open Sans"/>
                <a:sym typeface="Open Sans"/>
                <a:hlinkClick r:id="rId7"/>
              </a:rPr>
              <a:t>volunteeringonthemove@uqam.ca</a:t>
            </a:r>
            <a:endParaRPr sz="2380">
              <a:latin typeface="Open Sans"/>
              <a:ea typeface="Open Sans"/>
              <a:cs typeface="Open Sans"/>
              <a:sym typeface="Open Sans"/>
            </a:endParaRPr>
          </a:p>
          <a:p>
            <a:pPr indent="0" lvl="0" marL="0" rtl="0" algn="l">
              <a:lnSpc>
                <a:spcPct val="70000"/>
              </a:lnSpc>
              <a:spcBef>
                <a:spcPts val="1000"/>
              </a:spcBef>
              <a:spcAft>
                <a:spcPts val="0"/>
              </a:spcAft>
              <a:buClr>
                <a:schemeClr val="dk1"/>
              </a:buClr>
              <a:buSzPts val="2380"/>
              <a:buNone/>
            </a:pPr>
            <a:r>
              <a:t/>
            </a:r>
            <a:endParaRPr sz="2380">
              <a:latin typeface="Open Sans"/>
              <a:ea typeface="Open Sans"/>
              <a:cs typeface="Open Sans"/>
              <a:sym typeface="Open Sans"/>
            </a:endParaRPr>
          </a:p>
        </p:txBody>
      </p:sp>
      <p:pic>
        <p:nvPicPr>
          <p:cNvPr descr="Résultats de recherche d'images pour « twitter »" id="180" name="Google Shape;180;p15"/>
          <p:cNvPicPr preferRelativeResize="0"/>
          <p:nvPr/>
        </p:nvPicPr>
        <p:blipFill rotWithShape="1">
          <a:blip r:embed="rId8">
            <a:alphaModFix/>
          </a:blip>
          <a:srcRect b="0" l="0" r="0" t="0"/>
          <a:stretch/>
        </p:blipFill>
        <p:spPr>
          <a:xfrm>
            <a:off x="1312736" y="2016062"/>
            <a:ext cx="741616" cy="741616"/>
          </a:xfrm>
          <a:prstGeom prst="rect">
            <a:avLst/>
          </a:prstGeom>
          <a:noFill/>
          <a:ln>
            <a:noFill/>
          </a:ln>
        </p:spPr>
      </p:pic>
      <p:pic>
        <p:nvPicPr>
          <p:cNvPr id="181" name="Google Shape;181;p15"/>
          <p:cNvPicPr preferRelativeResize="0"/>
          <p:nvPr/>
        </p:nvPicPr>
        <p:blipFill rotWithShape="1">
          <a:blip r:embed="rId9">
            <a:alphaModFix/>
          </a:blip>
          <a:srcRect b="0" l="0" r="0" t="0"/>
          <a:stretch/>
        </p:blipFill>
        <p:spPr>
          <a:xfrm>
            <a:off x="1430894" y="3645995"/>
            <a:ext cx="505301" cy="505301"/>
          </a:xfrm>
          <a:prstGeom prst="rect">
            <a:avLst/>
          </a:prstGeom>
          <a:noFill/>
          <a:ln>
            <a:noFill/>
          </a:ln>
        </p:spPr>
      </p:pic>
      <p:pic>
        <p:nvPicPr>
          <p:cNvPr descr="Image associée" id="182" name="Google Shape;182;p15"/>
          <p:cNvPicPr preferRelativeResize="0"/>
          <p:nvPr/>
        </p:nvPicPr>
        <p:blipFill rotWithShape="1">
          <a:blip r:embed="rId10">
            <a:alphaModFix/>
          </a:blip>
          <a:srcRect b="0" l="0" r="0" t="0"/>
          <a:stretch/>
        </p:blipFill>
        <p:spPr>
          <a:xfrm>
            <a:off x="1276730" y="4712985"/>
            <a:ext cx="813628" cy="610581"/>
          </a:xfrm>
          <a:prstGeom prst="rect">
            <a:avLst/>
          </a:prstGeom>
          <a:noFill/>
          <a:ln>
            <a:noFill/>
          </a:ln>
        </p:spPr>
      </p:pic>
      <p:sp>
        <p:nvSpPr>
          <p:cNvPr id="183" name="Google Shape;183;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fr-CA"/>
              <a:t>01/11/2019</a:t>
            </a:r>
            <a:endParaRPr/>
          </a:p>
        </p:txBody>
      </p:sp>
      <p:sp>
        <p:nvSpPr>
          <p:cNvPr id="184" name="Google Shape;184;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fr-CA"/>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7" name="Shape 97"/>
        <p:cNvGrpSpPr/>
        <p:nvPr/>
      </p:nvGrpSpPr>
      <p:grpSpPr>
        <a:xfrm>
          <a:off x="0" y="0"/>
          <a:ext cx="0" cy="0"/>
          <a:chOff x="0" y="0"/>
          <a:chExt cx="0" cy="0"/>
        </a:xfrm>
      </p:grpSpPr>
      <p:sp>
        <p:nvSpPr>
          <p:cNvPr id="98" name="Google Shape;98;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r-CA"/>
              <a:t>Comment le bénévolat diffère-t-il ?</a:t>
            </a:r>
            <a:endParaRPr/>
          </a:p>
        </p:txBody>
      </p:sp>
      <p:sp>
        <p:nvSpPr>
          <p:cNvPr id="99" name="Google Shape;99;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fr-CA"/>
              <a:t>Selon :</a:t>
            </a:r>
            <a:endParaRPr/>
          </a:p>
          <a:p>
            <a:pPr indent="-228600" lvl="1" marL="685800" rtl="0" algn="l">
              <a:lnSpc>
                <a:spcPct val="90000"/>
              </a:lnSpc>
              <a:spcBef>
                <a:spcPts val="500"/>
              </a:spcBef>
              <a:spcAft>
                <a:spcPts val="0"/>
              </a:spcAft>
              <a:buClr>
                <a:schemeClr val="dk1"/>
              </a:buClr>
              <a:buSzPts val="2400"/>
              <a:buChar char="•"/>
            </a:pPr>
            <a:r>
              <a:rPr lang="fr-CA"/>
              <a:t>chaque secteur d’activité ?</a:t>
            </a:r>
            <a:endParaRPr/>
          </a:p>
          <a:p>
            <a:pPr indent="-228600" lvl="1" marL="685800" rtl="0" algn="l">
              <a:lnSpc>
                <a:spcPct val="90000"/>
              </a:lnSpc>
              <a:spcBef>
                <a:spcPts val="500"/>
              </a:spcBef>
              <a:spcAft>
                <a:spcPts val="0"/>
              </a:spcAft>
              <a:buClr>
                <a:schemeClr val="dk1"/>
              </a:buClr>
              <a:buSzPts val="2400"/>
              <a:buChar char="•"/>
            </a:pPr>
            <a:r>
              <a:rPr lang="fr-CA"/>
              <a:t>les logiques d’implication ?</a:t>
            </a:r>
            <a:endParaRPr/>
          </a:p>
          <a:p>
            <a:pPr indent="-228600" lvl="1" marL="685800" rtl="0" algn="l">
              <a:lnSpc>
                <a:spcPct val="90000"/>
              </a:lnSpc>
              <a:spcBef>
                <a:spcPts val="500"/>
              </a:spcBef>
              <a:spcAft>
                <a:spcPts val="0"/>
              </a:spcAft>
              <a:buClr>
                <a:schemeClr val="dk1"/>
              </a:buClr>
              <a:buSzPts val="2400"/>
              <a:buChar char="•"/>
            </a:pPr>
            <a:r>
              <a:rPr lang="fr-CA"/>
              <a:t>les tâches ?</a:t>
            </a:r>
            <a:endParaRPr/>
          </a:p>
          <a:p>
            <a:pPr indent="-228600" lvl="1" marL="685800" rtl="0" algn="l">
              <a:lnSpc>
                <a:spcPct val="90000"/>
              </a:lnSpc>
              <a:spcBef>
                <a:spcPts val="500"/>
              </a:spcBef>
              <a:spcAft>
                <a:spcPts val="0"/>
              </a:spcAft>
              <a:buClr>
                <a:schemeClr val="dk1"/>
              </a:buClr>
              <a:buSzPts val="2400"/>
              <a:buChar char="•"/>
            </a:pPr>
            <a:r>
              <a:rPr lang="fr-CA"/>
              <a:t>les parcours de chaque personne ?</a:t>
            </a:r>
            <a:endParaRPr/>
          </a:p>
          <a:p>
            <a:pPr indent="-50800" lvl="0" marL="22860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2800"/>
              <a:buChar char="•"/>
            </a:pPr>
            <a:r>
              <a:rPr lang="fr-CA"/>
              <a:t>Étudier cela inductivement, à partir  de la réalité des gens, plutôt que de faire des suppositions.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3" name="Shape 103"/>
        <p:cNvGrpSpPr/>
        <p:nvPr/>
      </p:nvGrpSpPr>
      <p:grpSpPr>
        <a:xfrm>
          <a:off x="0" y="0"/>
          <a:ext cx="0" cy="0"/>
          <a:chOff x="0" y="0"/>
          <a:chExt cx="0" cy="0"/>
        </a:xfrm>
      </p:grpSpPr>
      <p:sp>
        <p:nvSpPr>
          <p:cNvPr id="104" name="Google Shape;104;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r-CA"/>
              <a:t>Démarche de recherche</a:t>
            </a:r>
            <a:endParaRPr/>
          </a:p>
        </p:txBody>
      </p:sp>
      <p:sp>
        <p:nvSpPr>
          <p:cNvPr id="105" name="Google Shape;105;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fr-CA"/>
              <a:t>Nous avons mené :</a:t>
            </a:r>
            <a:endParaRPr/>
          </a:p>
          <a:p>
            <a:pPr indent="-228600" lvl="1" marL="685800" rtl="0" algn="l">
              <a:lnSpc>
                <a:spcPct val="90000"/>
              </a:lnSpc>
              <a:spcBef>
                <a:spcPts val="500"/>
              </a:spcBef>
              <a:spcAft>
                <a:spcPts val="0"/>
              </a:spcAft>
              <a:buClr>
                <a:schemeClr val="dk1"/>
              </a:buClr>
              <a:buSzPts val="2400"/>
              <a:buChar char="•"/>
            </a:pPr>
            <a:r>
              <a:rPr lang="fr-CA"/>
              <a:t>23 entrevues avec des personnes qui considèrent qu’elles font du bénévolat, qu’elles encadrent des bénévoles, ou qu’elles sont généralement en lien avec le bénévolat.</a:t>
            </a:r>
            <a:endParaRPr/>
          </a:p>
          <a:p>
            <a:pPr indent="-228600" lvl="1" marL="685800" rtl="0" algn="l">
              <a:lnSpc>
                <a:spcPct val="90000"/>
              </a:lnSpc>
              <a:spcBef>
                <a:spcPts val="500"/>
              </a:spcBef>
              <a:spcAft>
                <a:spcPts val="0"/>
              </a:spcAft>
              <a:buClr>
                <a:schemeClr val="dk1"/>
              </a:buClr>
              <a:buSzPts val="2400"/>
              <a:buChar char="•"/>
            </a:pPr>
            <a:r>
              <a:rPr lang="fr-CA"/>
              <a:t>Ces personnes sont issues de divers domaines d’activité : santé, sports et loisirs, action communautaire, églises et politiques.</a:t>
            </a:r>
            <a:endParaRPr/>
          </a:p>
          <a:p>
            <a:pPr indent="-228600" lvl="1" marL="685800" rtl="0" algn="l">
              <a:lnSpc>
                <a:spcPct val="90000"/>
              </a:lnSpc>
              <a:spcBef>
                <a:spcPts val="500"/>
              </a:spcBef>
              <a:spcAft>
                <a:spcPts val="0"/>
              </a:spcAft>
              <a:buClr>
                <a:schemeClr val="dk1"/>
              </a:buClr>
              <a:buSzPts val="2400"/>
              <a:buChar char="•"/>
            </a:pPr>
            <a:r>
              <a:rPr lang="fr-CA"/>
              <a:t>Certains sont des bénévoles, d’autres sont responsables de bénévoles à différents niveaux, et d’autres encore gèrent leur organisation sans avoir de personne attitrée.</a:t>
            </a:r>
            <a:endParaRPr/>
          </a:p>
          <a:p>
            <a:pPr indent="-228600" lvl="0" marL="228600" rtl="0" algn="l">
              <a:lnSpc>
                <a:spcPct val="90000"/>
              </a:lnSpc>
              <a:spcBef>
                <a:spcPts val="1000"/>
              </a:spcBef>
              <a:spcAft>
                <a:spcPts val="0"/>
              </a:spcAft>
              <a:buClr>
                <a:schemeClr val="dk1"/>
              </a:buClr>
              <a:buSzPts val="2800"/>
              <a:buChar char="•"/>
            </a:pPr>
            <a:r>
              <a:rPr lang="fr-CA"/>
              <a:t>Aussi, 11 « entrevues-éclair » lors de certaines activités.</a:t>
            </a:r>
            <a:endParaRPr/>
          </a:p>
          <a:p>
            <a:pPr indent="-76200" lvl="1" marL="685800" rtl="0" algn="l">
              <a:lnSpc>
                <a:spcPct val="90000"/>
              </a:lnSpc>
              <a:spcBef>
                <a:spcPts val="500"/>
              </a:spcBef>
              <a:spcAft>
                <a:spcPts val="0"/>
              </a:spcAft>
              <a:buClr>
                <a:schemeClr val="dk1"/>
              </a:buClr>
              <a:buSzPts val="24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9" name="Shape 109"/>
        <p:cNvGrpSpPr/>
        <p:nvPr/>
      </p:nvGrpSpPr>
      <p:grpSpPr>
        <a:xfrm>
          <a:off x="0" y="0"/>
          <a:ext cx="0" cy="0"/>
          <a:chOff x="0" y="0"/>
          <a:chExt cx="0" cy="0"/>
        </a:xfrm>
      </p:grpSpPr>
      <p:sp>
        <p:nvSpPr>
          <p:cNvPr id="110" name="Google Shape;110;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r-CA"/>
              <a:t>Approche</a:t>
            </a:r>
            <a:endParaRPr/>
          </a:p>
        </p:txBody>
      </p:sp>
      <p:sp>
        <p:nvSpPr>
          <p:cNvPr id="111" name="Google Shape;111;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fr-CA"/>
              <a:t>Nous avons porté attention:</a:t>
            </a:r>
            <a:endParaRPr/>
          </a:p>
          <a:p>
            <a:pPr indent="-228600" lvl="1" marL="685800" rtl="0" algn="l">
              <a:lnSpc>
                <a:spcPct val="90000"/>
              </a:lnSpc>
              <a:spcBef>
                <a:spcPts val="500"/>
              </a:spcBef>
              <a:spcAft>
                <a:spcPts val="0"/>
              </a:spcAft>
              <a:buClr>
                <a:schemeClr val="dk1"/>
              </a:buClr>
              <a:buSzPts val="2400"/>
              <a:buChar char="•"/>
            </a:pPr>
            <a:r>
              <a:rPr lang="fr-CA"/>
              <a:t>À ce que les gens disent qu’ils font;</a:t>
            </a:r>
            <a:endParaRPr/>
          </a:p>
          <a:p>
            <a:pPr indent="-228600" lvl="1" marL="685800" rtl="0" algn="l">
              <a:lnSpc>
                <a:spcPct val="90000"/>
              </a:lnSpc>
              <a:spcBef>
                <a:spcPts val="500"/>
              </a:spcBef>
              <a:spcAft>
                <a:spcPts val="0"/>
              </a:spcAft>
              <a:buClr>
                <a:schemeClr val="dk1"/>
              </a:buClr>
              <a:buSzPts val="2400"/>
              <a:buChar char="•"/>
            </a:pPr>
            <a:r>
              <a:rPr lang="fr-CA"/>
              <a:t>À </a:t>
            </a:r>
            <a:r>
              <a:rPr i="1" lang="fr-CA"/>
              <a:t>comment </a:t>
            </a:r>
            <a:r>
              <a:rPr lang="fr-CA"/>
              <a:t>ils le disent: choix des mots, manières de raconter une histoire, etc.</a:t>
            </a:r>
            <a:endParaRPr/>
          </a:p>
          <a:p>
            <a:pPr indent="-228600" lvl="0" marL="228600" rtl="0" algn="l">
              <a:lnSpc>
                <a:spcPct val="90000"/>
              </a:lnSpc>
              <a:spcBef>
                <a:spcPts val="1000"/>
              </a:spcBef>
              <a:spcAft>
                <a:spcPts val="0"/>
              </a:spcAft>
              <a:buClr>
                <a:schemeClr val="dk1"/>
              </a:buClr>
              <a:buSzPts val="2800"/>
              <a:buChar char="•"/>
            </a:pPr>
            <a:r>
              <a:rPr lang="fr-CA"/>
              <a:t>C’est dans la manière de parler du bénévolat qu’on peut détecter la signification qu’il a pour la personne.</a:t>
            </a:r>
            <a:endParaRPr/>
          </a:p>
          <a:p>
            <a:pPr indent="-228600" lvl="1" marL="685800" rtl="0" algn="l">
              <a:lnSpc>
                <a:spcPct val="90000"/>
              </a:lnSpc>
              <a:spcBef>
                <a:spcPts val="500"/>
              </a:spcBef>
              <a:spcAft>
                <a:spcPts val="0"/>
              </a:spcAft>
              <a:buClr>
                <a:schemeClr val="dk1"/>
              </a:buClr>
              <a:buSzPts val="2400"/>
              <a:buChar char="•"/>
            </a:pPr>
            <a:r>
              <a:rPr lang="fr-CA"/>
              <a:t>Une même action peut vouloir dire des choses différentes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5" name="Shape 115"/>
        <p:cNvGrpSpPr/>
        <p:nvPr/>
      </p:nvGrpSpPr>
      <p:grpSpPr>
        <a:xfrm>
          <a:off x="0" y="0"/>
          <a:ext cx="0" cy="0"/>
          <a:chOff x="0" y="0"/>
          <a:chExt cx="0" cy="0"/>
        </a:xfrm>
      </p:grpSpPr>
      <p:sp>
        <p:nvSpPr>
          <p:cNvPr id="116" name="Google Shape;116;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r-CA"/>
              <a:t>Exemple : Comment appeler ces personnes ?</a:t>
            </a:r>
            <a:endParaRPr/>
          </a:p>
        </p:txBody>
      </p:sp>
      <p:sp>
        <p:nvSpPr>
          <p:cNvPr id="117" name="Google Shape;117;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80000"/>
              </a:lnSpc>
              <a:spcBef>
                <a:spcPts val="0"/>
              </a:spcBef>
              <a:spcAft>
                <a:spcPts val="0"/>
              </a:spcAft>
              <a:buClr>
                <a:schemeClr val="dk1"/>
              </a:buClr>
              <a:buSzPts val="2590"/>
              <a:buChar char="•"/>
            </a:pPr>
            <a:r>
              <a:rPr lang="fr-CA" sz="2590"/>
              <a:t>« Ouais, ça peut être des amis bénévoles, ça peut être d’autres... Je pense qu’il y avait quand même une différence entre les gens de l’extérieur qui étaient des bénévoles et les membres qui faisaient du travail bénévolement. »</a:t>
            </a:r>
            <a:endParaRPr/>
          </a:p>
          <a:p>
            <a:pPr indent="-228600" lvl="0" marL="228600" rtl="0" algn="l">
              <a:lnSpc>
                <a:spcPct val="80000"/>
              </a:lnSpc>
              <a:spcBef>
                <a:spcPts val="1000"/>
              </a:spcBef>
              <a:spcAft>
                <a:spcPts val="0"/>
              </a:spcAft>
              <a:buClr>
                <a:schemeClr val="dk1"/>
              </a:buClr>
              <a:buSzPts val="2590"/>
              <a:buChar char="•"/>
            </a:pPr>
            <a:r>
              <a:rPr lang="fr-CA" sz="2590"/>
              <a:t>« Aussi je participe à deux projets, je ne sais pas bénévolement… oui, mais je ne sais pas, je n’aurais jamais dit : ‘je fais du bénévolat à telle place’ »</a:t>
            </a:r>
            <a:endParaRPr/>
          </a:p>
          <a:p>
            <a:pPr indent="-228600" lvl="0" marL="228600" rtl="0" algn="l">
              <a:lnSpc>
                <a:spcPct val="80000"/>
              </a:lnSpc>
              <a:spcBef>
                <a:spcPts val="1000"/>
              </a:spcBef>
              <a:spcAft>
                <a:spcPts val="0"/>
              </a:spcAft>
              <a:buClr>
                <a:schemeClr val="dk1"/>
              </a:buClr>
              <a:buSzPts val="2590"/>
              <a:buChar char="•"/>
            </a:pPr>
            <a:r>
              <a:rPr lang="fr-CA" sz="2590"/>
              <a:t>« … j’ai juste envie que de par l’implication et de ce que je vois aussi de l’implication des autres, [il] faut vraiment mettre en valeur la reconstruction du lien social [...]. C’est ça qui me drive et c’est comme ça que je me décris pour l’instant. »</a:t>
            </a:r>
            <a:endParaRPr/>
          </a:p>
          <a:p>
            <a:pPr indent="-228600" lvl="0" marL="228600" rtl="0" algn="l">
              <a:lnSpc>
                <a:spcPct val="80000"/>
              </a:lnSpc>
              <a:spcBef>
                <a:spcPts val="1000"/>
              </a:spcBef>
              <a:spcAft>
                <a:spcPts val="0"/>
              </a:spcAft>
              <a:buClr>
                <a:schemeClr val="dk1"/>
              </a:buClr>
              <a:buSzPts val="2590"/>
              <a:buChar char="•"/>
            </a:pPr>
            <a:r>
              <a:rPr lang="fr-CA" sz="2590"/>
              <a:t>« </a:t>
            </a:r>
            <a:r>
              <a:rPr lang="fr-CA" sz="2590"/>
              <a:t>Ce sont nos questions qui amènent les gens à adopter le terme, et ils l’utilisent souvent comme ‘pas payé’ ».</a:t>
            </a:r>
            <a:endParaRPr sz="259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1" name="Shape 121"/>
        <p:cNvGrpSpPr/>
        <p:nvPr/>
      </p:nvGrpSpPr>
      <p:grpSpPr>
        <a:xfrm>
          <a:off x="0" y="0"/>
          <a:ext cx="0" cy="0"/>
          <a:chOff x="0" y="0"/>
          <a:chExt cx="0" cy="0"/>
        </a:xfrm>
      </p:grpSpPr>
      <p:sp>
        <p:nvSpPr>
          <p:cNvPr id="122" name="Google Shape;122;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r-CA"/>
              <a:t>Tension 1 : Implication vs recrutement</a:t>
            </a:r>
            <a:endParaRPr/>
          </a:p>
        </p:txBody>
      </p:sp>
      <p:graphicFrame>
        <p:nvGraphicFramePr>
          <p:cNvPr id="123" name="Google Shape;123;p6"/>
          <p:cNvGraphicFramePr/>
          <p:nvPr/>
        </p:nvGraphicFramePr>
        <p:xfrm>
          <a:off x="838200" y="2315838"/>
          <a:ext cx="3000000" cy="3000000"/>
        </p:xfrm>
        <a:graphic>
          <a:graphicData uri="http://schemas.openxmlformats.org/drawingml/2006/table">
            <a:tbl>
              <a:tblPr bandRow="1" firstRow="1">
                <a:noFill/>
                <a:tableStyleId>{39825AF7-4B94-4A6A-84AD-753B5EB79405}</a:tableStyleId>
              </a:tblPr>
              <a:tblGrid>
                <a:gridCol w="5370550"/>
                <a:gridCol w="5370550"/>
              </a:tblGrid>
              <a:tr h="604250">
                <a:tc>
                  <a:txBody>
                    <a:bodyPr/>
                    <a:lstStyle/>
                    <a:p>
                      <a:pPr indent="0" lvl="0" marL="0" marR="0" rtl="0" algn="ctr">
                        <a:spcBef>
                          <a:spcPts val="0"/>
                        </a:spcBef>
                        <a:spcAft>
                          <a:spcPts val="0"/>
                        </a:spcAft>
                        <a:buNone/>
                      </a:pPr>
                      <a:r>
                        <a:rPr lang="fr-CA" sz="2400" u="none" cap="none" strike="noStrike"/>
                        <a:t>« Impliquer »</a:t>
                      </a:r>
                      <a:endParaRPr/>
                    </a:p>
                  </a:txBody>
                  <a:tcPr marT="45725" marB="45725" marR="91450" marL="91450"/>
                </a:tc>
                <a:tc>
                  <a:txBody>
                    <a:bodyPr/>
                    <a:lstStyle/>
                    <a:p>
                      <a:pPr indent="0" lvl="0" marL="0" marR="0" rtl="0" algn="ctr">
                        <a:spcBef>
                          <a:spcPts val="0"/>
                        </a:spcBef>
                        <a:spcAft>
                          <a:spcPts val="0"/>
                        </a:spcAft>
                        <a:buNone/>
                      </a:pPr>
                      <a:r>
                        <a:rPr lang="fr-CA" sz="2400" u="none" cap="none" strike="noStrike"/>
                        <a:t>« Recruter »</a:t>
                      </a:r>
                      <a:endParaRPr/>
                    </a:p>
                  </a:txBody>
                  <a:tcPr marT="45725" marB="45725" marR="91450" marL="91450"/>
                </a:tc>
              </a:tr>
              <a:tr h="604250">
                <a:tc>
                  <a:txBody>
                    <a:bodyPr/>
                    <a:lstStyle/>
                    <a:p>
                      <a:pPr indent="0" lvl="0" marL="0" marR="0" rtl="0" algn="ctr">
                        <a:spcBef>
                          <a:spcPts val="0"/>
                        </a:spcBef>
                        <a:spcAft>
                          <a:spcPts val="0"/>
                        </a:spcAft>
                        <a:buNone/>
                      </a:pPr>
                      <a:r>
                        <a:rPr lang="fr-CA" sz="2400" u="none" cap="none" strike="noStrike"/>
                        <a:t>Intérieur (membres, bénéficiaires)</a:t>
                      </a:r>
                      <a:endParaRPr/>
                    </a:p>
                  </a:txBody>
                  <a:tcPr marT="45725" marB="45725" marR="91450" marL="91450"/>
                </a:tc>
                <a:tc>
                  <a:txBody>
                    <a:bodyPr/>
                    <a:lstStyle/>
                    <a:p>
                      <a:pPr indent="0" lvl="0" marL="0" marR="0" rtl="0" algn="ctr">
                        <a:spcBef>
                          <a:spcPts val="0"/>
                        </a:spcBef>
                        <a:spcAft>
                          <a:spcPts val="0"/>
                        </a:spcAft>
                        <a:buNone/>
                      </a:pPr>
                      <a:r>
                        <a:rPr lang="fr-CA" sz="2400" u="none" cap="none" strike="noStrike"/>
                        <a:t>Extérieur (inviter des candidatures)</a:t>
                      </a:r>
                      <a:endParaRPr/>
                    </a:p>
                  </a:txBody>
                  <a:tcPr marT="45725" marB="45725" marR="91450" marL="91450"/>
                </a:tc>
              </a:tr>
              <a:tr h="604250">
                <a:tc>
                  <a:txBody>
                    <a:bodyPr/>
                    <a:lstStyle/>
                    <a:p>
                      <a:pPr indent="0" lvl="0" marL="0" marR="0" rtl="0" algn="ctr">
                        <a:spcBef>
                          <a:spcPts val="0"/>
                        </a:spcBef>
                        <a:spcAft>
                          <a:spcPts val="0"/>
                        </a:spcAft>
                        <a:buNone/>
                      </a:pPr>
                      <a:r>
                        <a:rPr lang="fr-CA" sz="2400" u="none" cap="none" strike="noStrike"/>
                        <a:t>Devoir et responsabilité</a:t>
                      </a:r>
                      <a:endParaRPr/>
                    </a:p>
                  </a:txBody>
                  <a:tcPr marT="45725" marB="45725" marR="91450" marL="91450"/>
                </a:tc>
                <a:tc>
                  <a:txBody>
                    <a:bodyPr/>
                    <a:lstStyle/>
                    <a:p>
                      <a:pPr indent="0" lvl="0" marL="0" marR="0" rtl="0" algn="ctr">
                        <a:spcBef>
                          <a:spcPts val="0"/>
                        </a:spcBef>
                        <a:spcAft>
                          <a:spcPts val="0"/>
                        </a:spcAft>
                        <a:buNone/>
                      </a:pPr>
                      <a:r>
                        <a:rPr lang="fr-CA" sz="2400" u="none" cap="none" strike="noStrike"/>
                        <a:t>Besoins personnels et organisationnels</a:t>
                      </a:r>
                      <a:endParaRPr/>
                    </a:p>
                  </a:txBody>
                  <a:tcPr marT="45725" marB="45725" marR="91450" marL="91450"/>
                </a:tc>
              </a:tr>
              <a:tr h="604250">
                <a:tc>
                  <a:txBody>
                    <a:bodyPr/>
                    <a:lstStyle/>
                    <a:p>
                      <a:pPr indent="0" lvl="0" marL="0" marR="0" rtl="0" algn="ctr">
                        <a:spcBef>
                          <a:spcPts val="0"/>
                        </a:spcBef>
                        <a:spcAft>
                          <a:spcPts val="0"/>
                        </a:spcAft>
                        <a:buNone/>
                      </a:pPr>
                      <a:r>
                        <a:rPr lang="fr-CA" sz="2400" u="none" cap="none" strike="noStrike"/>
                        <a:t>Participation et démocratie</a:t>
                      </a:r>
                      <a:endParaRPr/>
                    </a:p>
                  </a:txBody>
                  <a:tcPr marT="45725" marB="45725" marR="91450" marL="91450"/>
                </a:tc>
                <a:tc>
                  <a:txBody>
                    <a:bodyPr/>
                    <a:lstStyle/>
                    <a:p>
                      <a:pPr indent="0" lvl="0" marL="0" marR="0" rtl="0" algn="ctr">
                        <a:spcBef>
                          <a:spcPts val="0"/>
                        </a:spcBef>
                        <a:spcAft>
                          <a:spcPts val="0"/>
                        </a:spcAft>
                        <a:buNone/>
                      </a:pPr>
                      <a:r>
                        <a:rPr lang="fr-CA" sz="2400" u="none" cap="none" strike="noStrike"/>
                        <a:t>Logistique</a:t>
                      </a:r>
                      <a:endParaRPr/>
                    </a:p>
                  </a:txBody>
                  <a:tcPr marT="45725" marB="45725" marR="91450" marL="91450"/>
                </a:tc>
              </a:tr>
              <a:tr h="604250">
                <a:tc>
                  <a:txBody>
                    <a:bodyPr/>
                    <a:lstStyle/>
                    <a:p>
                      <a:pPr indent="0" lvl="0" marL="0" marR="0" rtl="0" algn="ctr">
                        <a:spcBef>
                          <a:spcPts val="0"/>
                        </a:spcBef>
                        <a:spcAft>
                          <a:spcPts val="0"/>
                        </a:spcAft>
                        <a:buNone/>
                      </a:pPr>
                      <a:r>
                        <a:rPr lang="fr-CA" sz="2400" u="none" cap="none" strike="noStrike"/>
                        <a:t>(aussi « mobiliser »)</a:t>
                      </a:r>
                      <a:endParaRPr i="1" sz="2400" u="none" cap="none" strike="noStrike"/>
                    </a:p>
                  </a:txBody>
                  <a:tcPr marT="45725" marB="45725" marR="91450" marL="91450"/>
                </a:tc>
                <a:tc>
                  <a:txBody>
                    <a:bodyPr/>
                    <a:lstStyle/>
                    <a:p>
                      <a:pPr indent="0" lvl="0" marL="0" marR="0" rtl="0" algn="ctr">
                        <a:spcBef>
                          <a:spcPts val="0"/>
                        </a:spcBef>
                        <a:spcAft>
                          <a:spcPts val="0"/>
                        </a:spcAft>
                        <a:buNone/>
                      </a:pPr>
                      <a:r>
                        <a:t/>
                      </a:r>
                      <a:endParaRPr sz="2400" u="none" cap="none" strike="noStrike"/>
                    </a:p>
                  </a:txBody>
                  <a:tcPr marT="45725" marB="45725" marR="91450" marL="9145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7" name="Shape 127"/>
        <p:cNvGrpSpPr/>
        <p:nvPr/>
      </p:nvGrpSpPr>
      <p:grpSpPr>
        <a:xfrm>
          <a:off x="0" y="0"/>
          <a:ext cx="0" cy="0"/>
          <a:chOff x="0" y="0"/>
          <a:chExt cx="0" cy="0"/>
        </a:xfrm>
      </p:grpSpPr>
      <p:sp>
        <p:nvSpPr>
          <p:cNvPr id="128" name="Google Shape;128;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r-CA"/>
              <a:t>Tension 1 : Implication vs recrutement</a:t>
            </a:r>
            <a:endParaRPr/>
          </a:p>
        </p:txBody>
      </p:sp>
      <p:sp>
        <p:nvSpPr>
          <p:cNvPr id="129" name="Google Shape;129;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fr-CA"/>
              <a:t>« En voyant des parents, des professeurs et des adolescents bénévoles pour </a:t>
            </a:r>
            <a:r>
              <a:rPr lang="fr-CA"/>
              <a:t>entraîner</a:t>
            </a:r>
            <a:r>
              <a:rPr lang="fr-CA"/>
              <a:t> les enfants, je me suis dit : ‘c’est quand même cool […] du fait que mes enfants en font, je me suis dis que, quitte à s’investir, autant s’investir là dedans’ [...]. Je ne vais pas être bénévole dans un club de danse si les enfants font du patin. »</a:t>
            </a:r>
            <a:endParaRPr/>
          </a:p>
          <a:p>
            <a:pPr indent="-228600" lvl="0" marL="228600" rtl="0" algn="l">
              <a:lnSpc>
                <a:spcPct val="90000"/>
              </a:lnSpc>
              <a:spcBef>
                <a:spcPts val="1000"/>
              </a:spcBef>
              <a:spcAft>
                <a:spcPts val="0"/>
              </a:spcAft>
              <a:buClr>
                <a:schemeClr val="dk1"/>
              </a:buClr>
              <a:buSzPts val="2800"/>
              <a:buChar char="•"/>
            </a:pPr>
            <a:r>
              <a:rPr lang="fr-CA"/>
              <a:t>« [Celle] avec qui j’ai fondé le collectif, est déjà impliquée [ailleurs] et ils nous ont écrit pour qu’on vienne en parler là-bas. Les gens sont venus vers nous, ils voulaient s’impliquer.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3" name="Shape 133"/>
        <p:cNvGrpSpPr/>
        <p:nvPr/>
      </p:nvGrpSpPr>
      <p:grpSpPr>
        <a:xfrm>
          <a:off x="0" y="0"/>
          <a:ext cx="0" cy="0"/>
          <a:chOff x="0" y="0"/>
          <a:chExt cx="0" cy="0"/>
        </a:xfrm>
      </p:grpSpPr>
      <p:sp>
        <p:nvSpPr>
          <p:cNvPr id="134" name="Google Shape;134;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r-CA"/>
              <a:t>Tension 1 : Implication vs recrutement</a:t>
            </a:r>
            <a:endParaRPr/>
          </a:p>
        </p:txBody>
      </p:sp>
      <p:sp>
        <p:nvSpPr>
          <p:cNvPr id="135" name="Google Shape;135;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80000"/>
              </a:lnSpc>
              <a:spcBef>
                <a:spcPts val="0"/>
              </a:spcBef>
              <a:spcAft>
                <a:spcPts val="0"/>
              </a:spcAft>
              <a:buClr>
                <a:schemeClr val="dk1"/>
              </a:buClr>
              <a:buSzPts val="2800"/>
              <a:buChar char="•"/>
            </a:pPr>
            <a:r>
              <a:rPr lang="fr-CA"/>
              <a:t>« il y a un jeune qui a fait son coming out […] : il s’impliquait au niveau de la musique […] et a décidé qu’il ne s’impliquerait plus. […] Il pouvait venir, mais pas s’impliquer. C’est la posture de l’église, mais l’implication fait partie de l’expérience complète du culte protestant. »</a:t>
            </a:r>
            <a:endParaRPr/>
          </a:p>
          <a:p>
            <a:pPr indent="-228600" lvl="0" marL="228600" rtl="0" algn="l">
              <a:lnSpc>
                <a:spcPct val="80000"/>
              </a:lnSpc>
              <a:spcBef>
                <a:spcPts val="1000"/>
              </a:spcBef>
              <a:spcAft>
                <a:spcPts val="0"/>
              </a:spcAft>
              <a:buClr>
                <a:schemeClr val="dk1"/>
              </a:buClr>
              <a:buSzPts val="2800"/>
              <a:buChar char="•"/>
            </a:pPr>
            <a:r>
              <a:rPr lang="fr-CA"/>
              <a:t>« les membres que je considère comme des bénévoles pour le club </a:t>
            </a:r>
            <a:r>
              <a:rPr lang="fr-CA"/>
              <a:t>m'aidaient</a:t>
            </a:r>
            <a:r>
              <a:rPr lang="fr-CA"/>
              <a:t> pour les soirées d’ouvertures et les soirées de reconnaissance. […] Ils pouvaient aussi s’impliquer pour organiser des activités, et être leader de groupe pour encadrer les groupes cyclistes, donc il y avait deux voire d’autres options. […] Les membres pouvaient aussi participer bénévolement à m’aider dans l’organisation et encadrer les sorties de vélo.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9" name="Shape 139"/>
        <p:cNvGrpSpPr/>
        <p:nvPr/>
      </p:nvGrpSpPr>
      <p:grpSpPr>
        <a:xfrm>
          <a:off x="0" y="0"/>
          <a:ext cx="0" cy="0"/>
          <a:chOff x="0" y="0"/>
          <a:chExt cx="0" cy="0"/>
        </a:xfrm>
      </p:grpSpPr>
      <p:sp>
        <p:nvSpPr>
          <p:cNvPr id="140" name="Google Shape;140;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r-CA"/>
              <a:t>Tension 1 : Implication vs recrutement</a:t>
            </a:r>
            <a:endParaRPr/>
          </a:p>
        </p:txBody>
      </p:sp>
      <p:sp>
        <p:nvSpPr>
          <p:cNvPr id="141" name="Google Shape;141;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66700" lvl="0" marL="228600" rtl="0" algn="l">
              <a:spcBef>
                <a:spcPts val="1000"/>
              </a:spcBef>
              <a:spcAft>
                <a:spcPts val="0"/>
              </a:spcAft>
              <a:buSzPts val="2400"/>
              <a:buChar char="•"/>
            </a:pPr>
            <a:r>
              <a:rPr lang="fr-CA" sz="2400"/>
              <a:t>« Mon travail c’est de recruter des bénévoles […] mais il y a des gens qui ont … tu travailles à temps plein et t’as des enfants donc ça se peut que donner tes soirs de semaine pour aller à des réunions, ça soit impossible »</a:t>
            </a:r>
            <a:endParaRPr sz="2400"/>
          </a:p>
          <a:p>
            <a:pPr indent="-266700" lvl="0" marL="228600" rtl="0" algn="l">
              <a:spcBef>
                <a:spcPts val="1000"/>
              </a:spcBef>
              <a:spcAft>
                <a:spcPts val="0"/>
              </a:spcAft>
              <a:buSzPts val="2400"/>
              <a:buChar char="•"/>
            </a:pPr>
            <a:r>
              <a:rPr lang="fr-CA" sz="2400"/>
              <a:t>« … j’ai trop de demandes de bénévolat, et je dois malheureusement refuser des demandes. C’est quand même un beau problème, mais c’est plate de devoir le faire. […] On remet [ça] entre les mains des  bénévoles [qui ont] beaucoup de responsabilité [et] le fait qu’on a des bénévoles qui font deux blocs par semaine, ça nous permet de garder quand même une équipe réduite donc 8 bénévoles »</a:t>
            </a:r>
            <a:endParaRPr sz="2400"/>
          </a:p>
          <a:p>
            <a:pPr indent="-266700" lvl="0" marL="228600" rtl="0" algn="l">
              <a:spcBef>
                <a:spcPts val="1000"/>
              </a:spcBef>
              <a:spcAft>
                <a:spcPts val="0"/>
              </a:spcAft>
              <a:buSzPts val="2400"/>
              <a:buChar char="•"/>
            </a:pPr>
            <a:r>
              <a:rPr lang="fr-CA" sz="2400"/>
              <a:t>« ce sont des retraités […] notre bon moyen de recrutement, ce sont les petits journaux de quartier »</a:t>
            </a:r>
            <a:endParaRPr sz="2400"/>
          </a:p>
          <a:p>
            <a:pPr indent="-266700" lvl="0" marL="228600" rtl="0" algn="l">
              <a:spcBef>
                <a:spcPts val="1000"/>
              </a:spcBef>
              <a:spcAft>
                <a:spcPts val="0"/>
              </a:spcAft>
              <a:buSzPts val="2400"/>
              <a:buChar char="•"/>
            </a:pPr>
            <a:r>
              <a:rPr lang="fr-CA" sz="2400"/>
              <a:t>[On utilise un site] « pour aller récolter des fonds, recruter des bénévoles et poster des opportunités de bénévolat »</a:t>
            </a:r>
            <a:endParaRPr sz="2400"/>
          </a:p>
        </p:txBody>
      </p:sp>
    </p:spTree>
  </p:cSld>
  <p:clrMapOvr>
    <a:masterClrMapping/>
  </p:clrMapOvr>
</p:sld>
</file>

<file path=ppt/theme/theme1.xml><?xml version="1.0" encoding="utf-8"?>
<a:theme xmlns:a="http://schemas.openxmlformats.org/drawingml/2006/main" xmlns:r="http://schemas.openxmlformats.org/officeDocument/2006/relationships" name="Thèm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hème Office">
  <a:themeElements>
    <a:clrScheme name="Bureau">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2019-10-17T22:44:09Z</dcterms:created>
  <dc:creator>stacey caceus</dc:creator>
</cp:coreProperties>
</file>