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3" r:id="rId3"/>
    <p:sldId id="266" r:id="rId4"/>
    <p:sldId id="287" r:id="rId5"/>
    <p:sldId id="280" r:id="rId6"/>
    <p:sldId id="264" r:id="rId7"/>
    <p:sldId id="269" r:id="rId8"/>
    <p:sldId id="283" r:id="rId9"/>
    <p:sldId id="284" r:id="rId10"/>
    <p:sldId id="285" r:id="rId11"/>
    <p:sldId id="276" r:id="rId12"/>
    <p:sldId id="275" r:id="rId13"/>
    <p:sldId id="279" r:id="rId14"/>
    <p:sldId id="278" r:id="rId15"/>
    <p:sldId id="257" r:id="rId16"/>
    <p:sldId id="258" r:id="rId17"/>
    <p:sldId id="286" r:id="rId18"/>
    <p:sldId id="259" r:id="rId19"/>
    <p:sldId id="272" r:id="rId20"/>
    <p:sldId id="260" r:id="rId21"/>
    <p:sldId id="281" r:id="rId22"/>
    <p:sldId id="282" r:id="rId23"/>
    <p:sldId id="261" r:id="rId24"/>
    <p:sldId id="273" r:id="rId25"/>
    <p:sldId id="274" r:id="rId26"/>
    <p:sldId id="277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e-Claude  Plourde" initials="" lastIdx="1" clrIdx="0"/>
  <p:cmAuthor id="1" name="Sophie Del Fa" initials="SDF" lastIdx="19" clrIdx="1">
    <p:extLst/>
  </p:cmAuthor>
  <p:cmAuthor id="2" name="Consuelo Vasquez" initials="N" lastIdx="2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36"/>
    <p:restoredTop sz="91209" autoAdjust="0"/>
  </p:normalViewPr>
  <p:slideViewPr>
    <p:cSldViewPr snapToGrid="0" snapToObjects="1">
      <p:cViewPr varScale="1">
        <p:scale>
          <a:sx n="105" d="100"/>
          <a:sy n="105" d="100"/>
        </p:scale>
        <p:origin x="49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9B128-0D1B-7549-80C8-66D49B6E03CE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4F8C2-5EA1-2F49-A6CB-4ACC61D8069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3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Rôle des praticiens: est-ce que ça leur parle? De quelle manière et pourquoi? Quels enjeux se dégagent?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96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2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50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0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77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FF0000"/>
                </a:solidFill>
              </a:rPr>
              <a:t>Différence entre </a:t>
            </a:r>
            <a:r>
              <a:rPr lang="fr-FR" b="1" dirty="0" err="1">
                <a:solidFill>
                  <a:srgbClr val="FF0000"/>
                </a:solidFill>
              </a:rPr>
              <a:t>ajd</a:t>
            </a:r>
            <a:r>
              <a:rPr lang="fr-FR" b="1" dirty="0">
                <a:solidFill>
                  <a:srgbClr val="FF0000"/>
                </a:solidFill>
              </a:rPr>
              <a:t> et hier?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9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r>
              <a:rPr lang="fr-FR" dirty="0"/>
              <a:t>Bien-être: expérience: quelle expérience on veut faire vivre au bénévole? </a:t>
            </a:r>
          </a:p>
          <a:p>
            <a:r>
              <a:rPr lang="fr-FR" dirty="0"/>
              <a:t>« l’expérience bénévole »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Ajouter la question de la rémunération</a:t>
            </a:r>
            <a:r>
              <a:rPr lang="fr-FR"/>
              <a:t>/compensation </a:t>
            </a:r>
            <a:r>
              <a:rPr lang="fr-FR" dirty="0"/>
              <a:t>+ question de </a:t>
            </a:r>
            <a:r>
              <a:rPr lang="fr-FR"/>
              <a:t>diversité culturelle (2017)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74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83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2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51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60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02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3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Ajouter dans cette</a:t>
            </a:r>
            <a:r>
              <a:rPr lang="fr-FR" b="1" baseline="0" dirty="0">
                <a:solidFill>
                  <a:schemeClr val="accent6"/>
                </a:solidFill>
              </a:rPr>
              <a:t> section de commentaires des exemples pour chacun.</a:t>
            </a:r>
          </a:p>
          <a:p>
            <a:endParaRPr lang="fr-FR" b="1" dirty="0">
              <a:solidFill>
                <a:schemeClr val="accent6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72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6"/>
                </a:solidFill>
              </a:rPr>
              <a:t>Ajouter dans cette</a:t>
            </a:r>
            <a:r>
              <a:rPr lang="fr-FR" b="1" baseline="0" dirty="0">
                <a:solidFill>
                  <a:schemeClr val="accent6"/>
                </a:solidFill>
              </a:rPr>
              <a:t> section de commentaires des exemples pour chacun.</a:t>
            </a:r>
          </a:p>
          <a:p>
            <a:endParaRPr lang="fr-FR" b="1" dirty="0">
              <a:solidFill>
                <a:schemeClr val="accent6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95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accent6"/>
                </a:solidFill>
              </a:rPr>
              <a:t>Ajouter dans cette</a:t>
            </a:r>
            <a:r>
              <a:rPr lang="fr-FR" b="1" baseline="0" dirty="0">
                <a:solidFill>
                  <a:schemeClr val="accent6"/>
                </a:solidFill>
              </a:rPr>
              <a:t> section de commentaires des exemples pour chacun.</a:t>
            </a:r>
          </a:p>
          <a:p>
            <a:r>
              <a:rPr lang="fr-FR" dirty="0"/>
              <a:t>Ajouter: volontariat (MSF)</a:t>
            </a:r>
          </a:p>
          <a:p>
            <a:r>
              <a:rPr lang="fr-FR" dirty="0"/>
              <a:t>Bénévoles qui ne sont pas </a:t>
            </a:r>
            <a:r>
              <a:rPr lang="fr-FR" dirty="0" err="1"/>
              <a:t>identifés</a:t>
            </a:r>
            <a:r>
              <a:rPr lang="fr-FR" dirty="0"/>
              <a:t> comme tels</a:t>
            </a:r>
          </a:p>
          <a:p>
            <a:r>
              <a:rPr lang="fr-FR" dirty="0">
                <a:sym typeface="Wingdings" pitchFamily="2" charset="2"/>
              </a:rPr>
              <a:t> bénévolat engagé </a:t>
            </a:r>
          </a:p>
          <a:p>
            <a:endParaRPr lang="fr-FR" dirty="0">
              <a:sym typeface="Wingdings" pitchFamily="2" charset="2"/>
            </a:endParaRPr>
          </a:p>
          <a:p>
            <a:r>
              <a:rPr lang="fr-FR" dirty="0">
                <a:sym typeface="Wingdings" pitchFamily="2" charset="2"/>
              </a:rPr>
              <a:t>Bénévolat </a:t>
            </a:r>
            <a:r>
              <a:rPr lang="fr-FR" dirty="0" err="1">
                <a:sym typeface="Wingdings" pitchFamily="2" charset="2"/>
              </a:rPr>
              <a:t>formet</a:t>
            </a:r>
            <a:r>
              <a:rPr lang="fr-FR" dirty="0">
                <a:sym typeface="Wingdings" pitchFamily="2" charset="2"/>
              </a:rPr>
              <a:t>/informel </a:t>
            </a:r>
          </a:p>
          <a:p>
            <a:r>
              <a:rPr lang="fr-FR" dirty="0">
                <a:sym typeface="Wingdings" pitchFamily="2" charset="2"/>
              </a:rPr>
              <a:t>Engagement communautaire </a:t>
            </a:r>
          </a:p>
          <a:p>
            <a:r>
              <a:rPr lang="fr-FR" dirty="0">
                <a:sym typeface="Wingdings" pitchFamily="2" charset="2"/>
              </a:rPr>
              <a:t>Bénévolat qui ne dit pas son nom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4F8C2-5EA1-2F49-A6CB-4ACC61D806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0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CF3915-4E4E-9D43-AAFE-EBAC8404A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A3D465-BE7E-FF4B-A67A-AF06F43A6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9A1A01-184C-D842-9E42-97A9D0289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425078-6BA4-C74B-9E0C-1548F4E5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D391A3-7185-2140-B17D-04BC965F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231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B5B55-D5E6-C14F-A614-CB7E8601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CDD7F5-170F-D44D-9D92-05581F081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AE6CB0-DC28-B645-9914-ED85095F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A0AE19-111E-734D-9331-2FF87F6A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203319-2217-D64A-8113-5771084BD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42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667A1B5-8B19-2345-B9E7-6CAEDEBD42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E8E72AE-6653-7B4A-B107-C2A31BD12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DD6FBD-3C8F-354F-A12A-44898D2A6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99D8A5-0183-FB47-85C9-0413F1597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6CAB07-BDE0-0842-8988-591B76A0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56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B4E6F3-57B9-B04B-B243-52DF0B574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7C7C67-28C9-1D44-89ED-0CD457F9A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E7E7D0-B813-1E43-8751-AC498DD79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406857-F111-C640-A494-7797F6127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EBB004-8039-8E4B-AA7B-E5AA02F8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56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C87860-081C-4949-9B43-30C624BF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5BAF9D-6CDD-6C4E-9C48-99B7ECE94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763473-FAB3-0F4B-9CC9-5AE7F236C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F50AE5-65AD-4F42-A993-1CD98E1B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FB785F-C610-7D43-B959-1B4AADA3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10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17CDD5-58C6-CC4B-84A4-80289287B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58BB57-223D-1A43-9A68-BF04E6C98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6D3122D-16C9-014F-AB1D-1D217E919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C2311E-C455-6742-8E83-F4FDF47D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111AD2-E29E-F540-9AE3-BAB93555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487236-5481-8D48-8B40-5ECA96307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82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BADCD-809E-F942-99AA-7D28E2BD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3A6BC6-584F-2944-B552-F7F6C9962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11E171-5467-AA4A-A04F-3273279FF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4E5462E-A939-624E-AB6F-A0B280B80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5FBF319-3185-C140-AE21-8A6C262E9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8801DE7-E1E8-BA49-85F1-FC48AA0E3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E7BA738-A41D-D746-81F1-BFB82AD6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A77DF49-D465-0C4F-865B-155D66A93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42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6135A-C79D-9E4A-B01F-11EF2037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FB44AB-F7C7-E042-9B44-00F88EF3E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B63F3B-1347-4F46-89BA-CC0B335E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44F3CC-FF8F-6E47-B7EA-B2B0AEE5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4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894BEA-AD9C-A247-9456-9A876FEC2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CE405F-CBFE-A34C-AB28-90523B1B9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B009C1-4E97-EE40-9362-9AD22EFD4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834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34E35-3647-DA44-9316-87B844A46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1BA13F-0EBA-7E4F-BF1A-27D1913DC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8C931B-9D55-2A40-9D89-46B3D2D43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43EDE4A-3637-1146-817C-E11B68191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671A75-17BB-944C-ACC1-92846FB4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43D9FD-0A8F-FE4E-B6D5-DA28339B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646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0946F-01ED-FB4B-A972-88C85E44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2486CD6-D227-3D4E-AA5B-B9DEF5BD0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AA8ED3-2A55-5C4C-9D9C-D24A5029D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676300-F215-854B-B1F7-AC2AADD1E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57FC0F-1E21-684A-A868-90800E8A0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482BBC-0B3A-AC40-B9A1-0DA51AB4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487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708BBA3-DC41-B04F-9A42-CF457A9F4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B6E713-3E02-4849-AC5A-0F491B2B0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361E18-2342-3B4B-A359-7D3EE9A36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/>
              <a:t>26/10/2018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0D4448-FD61-684E-B8B2-7F178CAA2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C2988F-3C4B-EA4F-8882-312796028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53FD0-52B9-6E4A-A78E-4A19CD57E1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21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07D00-554B-314F-9032-4C5A7C31F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373" y="3452888"/>
            <a:ext cx="11391254" cy="3044025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Transformations et enjeux des pratiques bénévoles</a:t>
            </a:r>
            <a:r>
              <a:rPr lang="fr-FR" strike="sngStrike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/>
            </a:r>
            <a:br>
              <a:rPr lang="fr-FR" strike="sngStrike" dirty="0">
                <a:solidFill>
                  <a:srgbClr val="FF0000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</a:br>
            <a:endParaRPr lang="fr-FR" strike="sngStrike" dirty="0">
              <a:solidFill>
                <a:srgbClr val="FF0000"/>
              </a:solidFill>
              <a:latin typeface="Myriad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D38434F-7274-4D4A-9911-481D5614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187"/>
            <a:ext cx="12192000" cy="1905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B7F79CF-C569-5045-B2E8-8780EF44D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547" y="1491111"/>
            <a:ext cx="5885331" cy="196177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C7D1A22-00F4-C648-B19E-6A4D07FB68DC}"/>
              </a:ext>
            </a:extLst>
          </p:cNvPr>
          <p:cNvSpPr txBox="1"/>
          <p:nvPr/>
        </p:nvSpPr>
        <p:spPr>
          <a:xfrm>
            <a:off x="4491925" y="6127581"/>
            <a:ext cx="320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26 octobre 2018</a:t>
            </a:r>
          </a:p>
        </p:txBody>
      </p:sp>
    </p:spTree>
    <p:extLst>
      <p:ext uri="{BB962C8B-B14F-4D97-AF65-F5344CB8AC3E}">
        <p14:creationId xmlns:p14="http://schemas.microsoft.com/office/powerpoint/2010/main" val="136248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15C2F7D-05AB-E44C-B317-62DCA92D8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0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Quelques définitions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C04CC6-0DD5-4240-A474-01042BB14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ED1C20-4D19-FD4D-AC97-7ED1375DD676}"/>
              </a:ext>
            </a:extLst>
          </p:cNvPr>
          <p:cNvSpPr/>
          <p:nvPr/>
        </p:nvSpPr>
        <p:spPr>
          <a:xfrm>
            <a:off x="1272582" y="2369810"/>
            <a:ext cx="963621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fr-FR" sz="3200" dirty="0">
                <a:latin typeface="Myriad Pro" panose="020B0503030403020204" pitchFamily="34" charset="0"/>
                <a:cs typeface="Times New Roman" panose="02020603050405020304" pitchFamily="18" charset="0"/>
              </a:rPr>
              <a:t>Le terme de « pratiques » renvoie à la </a:t>
            </a:r>
            <a:r>
              <a:rPr lang="fr-FR" sz="3200" i="1" dirty="0">
                <a:latin typeface="Myriad Pro" panose="020B0503030403020204" pitchFamily="34" charset="0"/>
                <a:cs typeface="Times New Roman" panose="02020603050405020304" pitchFamily="18" charset="0"/>
              </a:rPr>
              <a:t>praxis </a:t>
            </a:r>
            <a:r>
              <a:rPr lang="fr-FR" sz="3200" dirty="0">
                <a:latin typeface="Myriad Pro" panose="020B0503030403020204" pitchFamily="34" charset="0"/>
                <a:cs typeface="Times New Roman" panose="02020603050405020304" pitchFamily="18" charset="0"/>
              </a:rPr>
              <a:t>c'est-à-dire à l’ensemble des activités qui sont accomplies dans un temps et un espace donné.</a:t>
            </a:r>
            <a:r>
              <a:rPr lang="fr-CA" sz="3200" dirty="0">
                <a:latin typeface="Myriad Pro" panose="020B0503030403020204" pitchFamily="34" charset="0"/>
                <a:cs typeface="Times New Roman" panose="02020603050405020304" pitchFamily="18" charset="0"/>
              </a:rPr>
              <a:t> </a:t>
            </a:r>
            <a:endParaRPr lang="fr-CA" sz="32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8E35CED-5BC8-D14A-9DF4-EE6D3D16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75817-D319-9D4E-ACBE-5EE6FE0B4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8372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CB16364-1A1A-014D-8AFA-4EA54C0AE7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555170"/>
              </p:ext>
            </p:extLst>
          </p:nvPr>
        </p:nvGraphicFramePr>
        <p:xfrm>
          <a:off x="838200" y="356617"/>
          <a:ext cx="10159998" cy="5714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67186">
                  <a:extLst>
                    <a:ext uri="{9D8B030D-6E8A-4147-A177-3AD203B41FA5}">
                      <a16:colId xmlns:a16="http://schemas.microsoft.com/office/drawing/2014/main" val="876895529"/>
                    </a:ext>
                  </a:extLst>
                </a:gridCol>
                <a:gridCol w="7292812">
                  <a:extLst>
                    <a:ext uri="{9D8B030D-6E8A-4147-A177-3AD203B41FA5}">
                      <a16:colId xmlns:a16="http://schemas.microsoft.com/office/drawing/2014/main" val="2014947036"/>
                    </a:ext>
                  </a:extLst>
                </a:gridCol>
              </a:tblGrid>
              <a:tr h="94115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2100" dirty="0">
                          <a:solidFill>
                            <a:schemeClr val="bg1"/>
                          </a:solidFill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MODALITÉS</a:t>
                      </a:r>
                      <a:r>
                        <a:rPr lang="fr-CA" sz="2100" dirty="0">
                          <a:solidFill>
                            <a:srgbClr val="FF0000"/>
                          </a:solidFill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CA" sz="21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 D'IMPLICATION (ESPACE &amp; TEMPS)</a:t>
                      </a:r>
                      <a:endParaRPr lang="fr-CA" sz="21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79" marR="12979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215257"/>
                  </a:ext>
                </a:extLst>
              </a:tr>
              <a:tr h="83668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2100" b="1" dirty="0" err="1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Microbénévolat</a:t>
                      </a:r>
                      <a:endParaRPr lang="fr-CA" sz="2100" b="1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79" marR="1297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21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Courte durée et/ou pouvant être accomplie rapidement. </a:t>
                      </a:r>
                      <a:endParaRPr lang="fr-CA" sz="21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79" marR="12979" marT="0" marB="0" anchor="ctr"/>
                </a:tc>
                <a:extLst>
                  <a:ext uri="{0D108BD9-81ED-4DB2-BD59-A6C34878D82A}">
                    <a16:rowId xmlns:a16="http://schemas.microsoft.com/office/drawing/2014/main" val="689144886"/>
                  </a:ext>
                </a:extLst>
              </a:tr>
              <a:tr h="7351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2100" b="1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épisodique</a:t>
                      </a:r>
                      <a:endParaRPr lang="fr-CA" sz="2100" b="1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79" marR="1297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21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Temporaire, intermittente et occasionnelle.</a:t>
                      </a:r>
                      <a:endParaRPr lang="fr-CA" sz="21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79" marR="12979" marT="0" marB="0" anchor="ctr"/>
                </a:tc>
                <a:extLst>
                  <a:ext uri="{0D108BD9-81ED-4DB2-BD59-A6C34878D82A}">
                    <a16:rowId xmlns:a16="http://schemas.microsoft.com/office/drawing/2014/main" val="1981048013"/>
                  </a:ext>
                </a:extLst>
              </a:tr>
              <a:tr h="160098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2100" b="1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USB</a:t>
                      </a:r>
                      <a:endParaRPr lang="fr-CA" sz="2100" b="1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79" marR="1297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21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Bénévole qui ne reste pas longtemps dans son activité de bénévolat (s'apparente au bénévolat épisodique) : il se branche et se débranche. </a:t>
                      </a:r>
                      <a:endParaRPr lang="fr-CA" sz="21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79" marR="12979" marT="0" marB="0" anchor="ctr"/>
                </a:tc>
                <a:extLst>
                  <a:ext uri="{0D108BD9-81ED-4DB2-BD59-A6C34878D82A}">
                    <a16:rowId xmlns:a16="http://schemas.microsoft.com/office/drawing/2014/main" val="2067673885"/>
                  </a:ext>
                </a:extLst>
              </a:tr>
              <a:tr h="160098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2100" b="1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international et touristique</a:t>
                      </a:r>
                      <a:endParaRPr lang="fr-CA" sz="2100" b="1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79" marR="12979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21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Aide organisée à l’internationale ou tourisme volontaire visant la plupart du temps à contrer la pauvreté matérielle de communautés dans le besoin. </a:t>
                      </a:r>
                      <a:endParaRPr lang="fr-CA" sz="21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79" marR="12979" marT="0" marB="0" anchor="ctr"/>
                </a:tc>
                <a:extLst>
                  <a:ext uri="{0D108BD9-81ED-4DB2-BD59-A6C34878D82A}">
                    <a16:rowId xmlns:a16="http://schemas.microsoft.com/office/drawing/2014/main" val="953721651"/>
                  </a:ext>
                </a:extLst>
              </a:tr>
            </a:tbl>
          </a:graphicData>
        </a:graphic>
      </p:graphicFrame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205B2FE-7045-4347-9511-62E596D6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9765A8-2C48-424E-9B02-CF03B88E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366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8ED4660-6969-DC40-A4E3-2963AC731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522946"/>
              </p:ext>
            </p:extLst>
          </p:nvPr>
        </p:nvGraphicFramePr>
        <p:xfrm>
          <a:off x="1053385" y="292607"/>
          <a:ext cx="9605471" cy="57730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9423">
                  <a:extLst>
                    <a:ext uri="{9D8B030D-6E8A-4147-A177-3AD203B41FA5}">
                      <a16:colId xmlns:a16="http://schemas.microsoft.com/office/drawing/2014/main" val="3605593613"/>
                    </a:ext>
                  </a:extLst>
                </a:gridCol>
                <a:gridCol w="5926048">
                  <a:extLst>
                    <a:ext uri="{9D8B030D-6E8A-4147-A177-3AD203B41FA5}">
                      <a16:colId xmlns:a16="http://schemas.microsoft.com/office/drawing/2014/main" val="3927397831"/>
                    </a:ext>
                  </a:extLst>
                </a:gridCol>
              </a:tblGrid>
              <a:tr h="45733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PRATIQUES PRINCIPALES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725952"/>
                  </a:ext>
                </a:extLst>
              </a:tr>
              <a:tr h="708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</a:t>
                      </a:r>
                      <a:r>
                        <a:rPr lang="fr-CA" sz="1800" dirty="0" err="1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corporate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S’opère à l'intérieur d'une organisation à but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extLst>
                  <a:ext uri="{0D108BD9-81ED-4DB2-BD59-A6C34878D82A}">
                    <a16:rowId xmlns:a16="http://schemas.microsoft.com/office/drawing/2014/main" val="1805166071"/>
                  </a:ext>
                </a:extLst>
              </a:tr>
              <a:tr h="7844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Accompagnement de fin de vie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Effectué en milieu hospitalier auprès de personne en fin de vie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extLst>
                  <a:ext uri="{0D108BD9-81ED-4DB2-BD59-A6C34878D82A}">
                    <a16:rowId xmlns:a16="http://schemas.microsoft.com/office/drawing/2014/main" val="3323340623"/>
                  </a:ext>
                </a:extLst>
              </a:tr>
              <a:tr h="7844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Situation d’urgence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 Déployé en situation d’urgences (catastrophes naturelles, guerres, attentat, épidémies)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extLst>
                  <a:ext uri="{0D108BD9-81ED-4DB2-BD59-A6C34878D82A}">
                    <a16:rowId xmlns:a16="http://schemas.microsoft.com/office/drawing/2014/main" val="1501691229"/>
                  </a:ext>
                </a:extLst>
              </a:tr>
              <a:tr h="4573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Milieu sportif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Dans les équipes sportives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extLst>
                  <a:ext uri="{0D108BD9-81ED-4DB2-BD59-A6C34878D82A}">
                    <a16:rowId xmlns:a16="http://schemas.microsoft.com/office/drawing/2014/main" val="4170003434"/>
                  </a:ext>
                </a:extLst>
              </a:tr>
              <a:tr h="708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Assistance sociale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Améliorer la confiance et le bien-être des personnes en souffrance sociale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extLst>
                  <a:ext uri="{0D108BD9-81ED-4DB2-BD59-A6C34878D82A}">
                    <a16:rowId xmlns:a16="http://schemas.microsoft.com/office/drawing/2014/main" val="3468583933"/>
                  </a:ext>
                </a:extLst>
              </a:tr>
              <a:tr h="708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Communautaire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Effectué souvent par des personnes d'âges dans des OBNL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extLst>
                  <a:ext uri="{0D108BD9-81ED-4DB2-BD59-A6C34878D82A}">
                    <a16:rowId xmlns:a16="http://schemas.microsoft.com/office/drawing/2014/main" val="640173688"/>
                  </a:ext>
                </a:extLst>
              </a:tr>
              <a:tr h="708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Milieu culturel et artistique 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Implication dans les festivals, l'art visuel, la musique, le cinéma, la danse et le théâtre.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extLst>
                  <a:ext uri="{0D108BD9-81ED-4DB2-BD59-A6C34878D82A}">
                    <a16:rowId xmlns:a16="http://schemas.microsoft.com/office/drawing/2014/main" val="2635822928"/>
                  </a:ext>
                </a:extLst>
              </a:tr>
              <a:tr h="4573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Virtuel/en ligne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8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qui s'opère en ligne via un ordinateur. </a:t>
                      </a:r>
                      <a:endParaRPr lang="fr-CA" sz="18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271" marR="12271" marT="0" marB="0" anchor="ctr"/>
                </a:tc>
                <a:extLst>
                  <a:ext uri="{0D108BD9-81ED-4DB2-BD59-A6C34878D82A}">
                    <a16:rowId xmlns:a16="http://schemas.microsoft.com/office/drawing/2014/main" val="688646767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A7D8E0-B5C9-7B4C-B55D-77D4703A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669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CF30948-EF12-894A-B153-9A62F486E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517867"/>
              </p:ext>
            </p:extLst>
          </p:nvPr>
        </p:nvGraphicFramePr>
        <p:xfrm>
          <a:off x="859536" y="324967"/>
          <a:ext cx="10390632" cy="5935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0182">
                  <a:extLst>
                    <a:ext uri="{9D8B030D-6E8A-4147-A177-3AD203B41FA5}">
                      <a16:colId xmlns:a16="http://schemas.microsoft.com/office/drawing/2014/main" val="3025513306"/>
                    </a:ext>
                  </a:extLst>
                </a:gridCol>
                <a:gridCol w="6410450">
                  <a:extLst>
                    <a:ext uri="{9D8B030D-6E8A-4147-A177-3AD203B41FA5}">
                      <a16:colId xmlns:a16="http://schemas.microsoft.com/office/drawing/2014/main" val="475267382"/>
                    </a:ext>
                  </a:extLst>
                </a:gridCol>
              </a:tblGrid>
              <a:tr h="38964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PRATIQUES PRINCIPALES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C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575" marR="15575" marT="0" marB="0"/>
                </a:tc>
                <a:extLst>
                  <a:ext uri="{0D108BD9-81ED-4DB2-BD59-A6C34878D82A}">
                    <a16:rowId xmlns:a16="http://schemas.microsoft.com/office/drawing/2014/main" val="2002265404"/>
                  </a:ext>
                </a:extLst>
              </a:tr>
              <a:tr h="9282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Développement de logiciels en libre accès 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Individus qui développent des logiciels en accès libre de manière volontaire et désintéressée 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extLst>
                  <a:ext uri="{0D108BD9-81ED-4DB2-BD59-A6C34878D82A}">
                    <a16:rowId xmlns:a16="http://schemas.microsoft.com/office/drawing/2014/main" val="2156844957"/>
                  </a:ext>
                </a:extLst>
              </a:tr>
              <a:tr h="4378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Voisinage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Entraide entre les résidents d'un quartier (ou bloc à logement)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extLst>
                  <a:ext uri="{0D108BD9-81ED-4DB2-BD59-A6C34878D82A}">
                    <a16:rowId xmlns:a16="http://schemas.microsoft.com/office/drawing/2014/main" val="4076257691"/>
                  </a:ext>
                </a:extLst>
              </a:tr>
              <a:tr h="51953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Coopératif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Association constituée de bénévoles auxquels la coopérative appartient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extLst>
                  <a:ext uri="{0D108BD9-81ED-4DB2-BD59-A6C34878D82A}">
                    <a16:rowId xmlns:a16="http://schemas.microsoft.com/office/drawing/2014/main" val="2470329140"/>
                  </a:ext>
                </a:extLst>
              </a:tr>
              <a:tr h="9282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Politique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Engagement civique, participation citoyenne dans des partis ou associations politiques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extLst>
                  <a:ext uri="{0D108BD9-81ED-4DB2-BD59-A6C34878D82A}">
                    <a16:rowId xmlns:a16="http://schemas.microsoft.com/office/drawing/2014/main" val="3952938110"/>
                  </a:ext>
                </a:extLst>
              </a:tr>
              <a:tr h="9282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Activistes ou bénévolat au sein de mouvements sociaux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Types de bénévolat politique non conventionnels. 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extLst>
                  <a:ext uri="{0D108BD9-81ED-4DB2-BD59-A6C34878D82A}">
                    <a16:rowId xmlns:a16="http://schemas.microsoft.com/office/drawing/2014/main" val="585328104"/>
                  </a:ext>
                </a:extLst>
              </a:tr>
              <a:tr h="4378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Étudiant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Du bénévolat réalisé à la demande d'un cursus scolaire (obligatoire)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extLst>
                  <a:ext uri="{0D108BD9-81ED-4DB2-BD59-A6C34878D82A}">
                    <a16:rowId xmlns:a16="http://schemas.microsoft.com/office/drawing/2014/main" val="901439372"/>
                  </a:ext>
                </a:extLst>
              </a:tr>
              <a:tr h="92823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Informel et non organisé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non coordonné par une organisation, type d'aide la plus commune. 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extLst>
                  <a:ext uri="{0D108BD9-81ED-4DB2-BD59-A6C34878D82A}">
                    <a16:rowId xmlns:a16="http://schemas.microsoft.com/office/drawing/2014/main" val="1867472804"/>
                  </a:ext>
                </a:extLst>
              </a:tr>
              <a:tr h="4378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Participation civique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17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Contact avec un représentant politique ou une figure publique</a:t>
                      </a:r>
                      <a:endParaRPr lang="fr-CA" sz="17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274" marR="13274" marT="0" marB="0" anchor="ctr"/>
                </a:tc>
                <a:extLst>
                  <a:ext uri="{0D108BD9-81ED-4DB2-BD59-A6C34878D82A}">
                    <a16:rowId xmlns:a16="http://schemas.microsoft.com/office/drawing/2014/main" val="581199417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4907AB-7055-364B-9AE2-5BA4005B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984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6BE50EB-38BF-9B4C-975B-4A3A8F0B0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285459"/>
              </p:ext>
            </p:extLst>
          </p:nvPr>
        </p:nvGraphicFramePr>
        <p:xfrm>
          <a:off x="419100" y="1721575"/>
          <a:ext cx="11353800" cy="23062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2032">
                  <a:extLst>
                    <a:ext uri="{9D8B030D-6E8A-4147-A177-3AD203B41FA5}">
                      <a16:colId xmlns:a16="http://schemas.microsoft.com/office/drawing/2014/main" val="1180382272"/>
                    </a:ext>
                  </a:extLst>
                </a:gridCol>
                <a:gridCol w="7031768">
                  <a:extLst>
                    <a:ext uri="{9D8B030D-6E8A-4147-A177-3AD203B41FA5}">
                      <a16:colId xmlns:a16="http://schemas.microsoft.com/office/drawing/2014/main" val="2179608820"/>
                    </a:ext>
                  </a:extLst>
                </a:gridCol>
              </a:tblGrid>
              <a:tr h="53220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CA" sz="23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PRATIQUES SECONDAIRES</a:t>
                      </a:r>
                      <a:endParaRPr lang="fr-CA" sz="23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04" marR="14504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13288"/>
                  </a:ext>
                </a:extLst>
              </a:tr>
              <a:tr h="354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de rencontres</a:t>
                      </a:r>
                    </a:p>
                  </a:txBody>
                  <a:tcPr marL="14504" marR="145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Faire du bénévolat en vue de rencontrer un partenaire</a:t>
                      </a:r>
                      <a:endParaRPr lang="fr-CA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04" marR="14504" marT="0" marB="0" anchor="ctr"/>
                </a:tc>
                <a:extLst>
                  <a:ext uri="{0D108BD9-81ED-4DB2-BD59-A6C34878D82A}">
                    <a16:rowId xmlns:a16="http://schemas.microsoft.com/office/drawing/2014/main" val="35829022"/>
                  </a:ext>
                </a:extLst>
              </a:tr>
              <a:tr h="7096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familiale</a:t>
                      </a:r>
                    </a:p>
                  </a:txBody>
                  <a:tcPr marL="14504" marR="145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offert à une famille afin que cette dernière passe du temps ensemble</a:t>
                      </a:r>
                      <a:endParaRPr lang="fr-CA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04" marR="14504" marT="0" marB="0" anchor="ctr"/>
                </a:tc>
                <a:extLst>
                  <a:ext uri="{0D108BD9-81ED-4DB2-BD59-A6C34878D82A}">
                    <a16:rowId xmlns:a16="http://schemas.microsoft.com/office/drawing/2014/main" val="2984486460"/>
                  </a:ext>
                </a:extLst>
              </a:tr>
              <a:tr h="7096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2000" b="1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Gymnastique verte</a:t>
                      </a:r>
                    </a:p>
                  </a:txBody>
                  <a:tcPr marL="14504" marR="145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CA" sz="2000" dirty="0">
                          <a:effectLst/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Exercices physiques combinés à du bénévolat pour maintenir un espace vert propre</a:t>
                      </a:r>
                      <a:endParaRPr lang="fr-CA" sz="2000" dirty="0"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504" marR="14504" marT="0" marB="0" anchor="ctr"/>
                </a:tc>
                <a:extLst>
                  <a:ext uri="{0D108BD9-81ED-4DB2-BD59-A6C34878D82A}">
                    <a16:rowId xmlns:a16="http://schemas.microsoft.com/office/drawing/2014/main" val="1678133701"/>
                  </a:ext>
                </a:extLst>
              </a:tr>
            </a:tbl>
          </a:graphicData>
        </a:graphic>
      </p:graphicFrame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EC1AB53-2908-D94D-98D0-12E4BDD8C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18C016A-B896-DE48-9DCA-9EA859E8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006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3E21B22-14C8-1B43-B983-E77F99D6B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0"/>
            <a:ext cx="10515600" cy="1325563"/>
          </a:xfrm>
        </p:spPr>
        <p:txBody>
          <a:bodyPr/>
          <a:lstStyle/>
          <a:p>
            <a:pPr algn="just"/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3 entrées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E965F8-195A-BB41-AAF0-2FBBB06B1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377" y="1765063"/>
            <a:ext cx="10515600" cy="4351338"/>
          </a:xfrm>
        </p:spPr>
        <p:txBody>
          <a:bodyPr>
            <a:normAutofit/>
          </a:bodyPr>
          <a:lstStyle/>
          <a:p>
            <a:r>
              <a:rPr lang="fr-FR" sz="2400" b="1" dirty="0">
                <a:latin typeface="Myriad Pro" panose="020B0503030403020204" pitchFamily="34" charset="0"/>
                <a:cs typeface="Times New Roman" panose="02020603050405020304" pitchFamily="18" charset="0"/>
              </a:rPr>
              <a:t>Entrée 1</a:t>
            </a: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: Temps (quand et combien de temps?)</a:t>
            </a:r>
          </a:p>
          <a:p>
            <a:r>
              <a:rPr lang="fr-FR" sz="2400" b="1" dirty="0">
                <a:latin typeface="Myriad Pro" panose="020B0503030403020204" pitchFamily="34" charset="0"/>
                <a:cs typeface="Times New Roman" panose="02020603050405020304" pitchFamily="18" charset="0"/>
              </a:rPr>
              <a:t>Entrée 2</a:t>
            </a: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: Échelle spatiale (où?)</a:t>
            </a:r>
          </a:p>
          <a:p>
            <a:r>
              <a:rPr lang="fr-FR" sz="2400" b="1" dirty="0">
                <a:latin typeface="Myriad Pro" panose="020B0503030403020204" pitchFamily="34" charset="0"/>
                <a:cs typeface="Times New Roman" panose="02020603050405020304" pitchFamily="18" charset="0"/>
              </a:rPr>
              <a:t>Entrée 3</a:t>
            </a: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: Pratiques (quoi? quelles sont les ‘nouvelles’ pratiques de bénévolat?)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FC178E-DDF5-B244-A106-CC21B999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5C3132-EDDB-0743-AFAB-83499099E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054" y="3703488"/>
            <a:ext cx="5097239" cy="25328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53E63F-965A-5443-9A8A-04AC250DC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459" y="3703486"/>
            <a:ext cx="3507790" cy="25328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745B8B-EBC5-A14A-85EA-F0C3EDE45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06" y="3703487"/>
            <a:ext cx="3686295" cy="2532887"/>
          </a:xfrm>
          <a:prstGeom prst="rect">
            <a:avLst/>
          </a:prstGeom>
        </p:spPr>
      </p:pic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8E5230B-FF35-6D41-9F59-16E78EC4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820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7AF5827-4DB1-5046-8390-C7859786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9E4A11-A6E6-924D-AD7F-9E5F5AC597F7}"/>
              </a:ext>
            </a:extLst>
          </p:cNvPr>
          <p:cNvSpPr/>
          <p:nvPr/>
        </p:nvSpPr>
        <p:spPr>
          <a:xfrm>
            <a:off x="5980176" y="2618741"/>
            <a:ext cx="5028304" cy="20005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800" b="1" dirty="0">
                <a:latin typeface="Myriad Pro" panose="020B0503030403020204" pitchFamily="34" charset="0"/>
                <a:cs typeface="Times New Roman" panose="02020603050405020304" pitchFamily="18" charset="0"/>
              </a:rPr>
              <a:t>Temps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Bénévolat micro ou épisodique: court, pouvant être effectué rapidement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Bénévolat à long terme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FF42DA-EAE3-EE4C-8BE9-4E4375F57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80176" cy="12725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DA077E-8B2F-E444-95A8-90B5F480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2981"/>
            <a:ext cx="5980176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latin typeface="Myriad Pro" panose="020B0503030403020204" pitchFamily="34" charset="0"/>
                <a:cs typeface="Times New Roman" panose="02020603050405020304" pitchFamily="18" charset="0"/>
              </a:rPr>
              <a:t>Entrée 1: Temps	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DF6A9B9-340B-6848-81C0-E459983F4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15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666F1DA-30DB-D648-A846-9D88440A6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FF42DA-EAE3-EE4C-8BE9-4E4375F57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80176" cy="12725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7DA077E-8B2F-E444-95A8-90B5F480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192"/>
            <a:ext cx="5980176" cy="638197"/>
          </a:xfrm>
        </p:spPr>
        <p:txBody>
          <a:bodyPr anchor="ctr">
            <a:normAutofit/>
          </a:bodyPr>
          <a:lstStyle/>
          <a:p>
            <a:pPr algn="ctr"/>
            <a:r>
              <a:rPr lang="fr-FR" sz="3200" b="1" dirty="0">
                <a:latin typeface="Myriad Pro" panose="020B0503030403020204" pitchFamily="34" charset="0"/>
                <a:cs typeface="Times New Roman" panose="02020603050405020304" pitchFamily="18" charset="0"/>
              </a:rPr>
              <a:t>Entrée 2: Échelle spatiale	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7A6ACC-BBF7-8043-BBCB-3012CFC2D166}"/>
              </a:ext>
            </a:extLst>
          </p:cNvPr>
          <p:cNvSpPr/>
          <p:nvPr/>
        </p:nvSpPr>
        <p:spPr>
          <a:xfrm>
            <a:off x="5596576" y="3157350"/>
            <a:ext cx="6028048" cy="15696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b="1" dirty="0">
                <a:latin typeface="Myriad Pro" panose="020B0503030403020204" pitchFamily="34" charset="0"/>
                <a:cs typeface="Times New Roman" panose="02020603050405020304" pitchFamily="18" charset="0"/>
              </a:rPr>
              <a:t>Échelle spatiale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Au niveau international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Au niveau national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Au niveau local (voisinage)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5220D88-B321-0042-903E-4867230D0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62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1719E9B-821D-8F45-A71D-072A7D81C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07BF97-5EE1-094B-B0EB-D6C766BFB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404" y="2571029"/>
            <a:ext cx="5217367" cy="3573739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endParaRPr lang="fr-FR" sz="2400" dirty="0" smtClean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400" dirty="0" smtClean="0">
                <a:latin typeface="Myriad Pro" panose="020B0503030403020204" pitchFamily="34" charset="0"/>
                <a:cs typeface="Times New Roman" panose="02020603050405020304" pitchFamily="18" charset="0"/>
              </a:rPr>
              <a:t>Bénévolat «</a:t>
            </a:r>
            <a:r>
              <a:rPr lang="fr-FR" sz="2400" dirty="0" err="1" smtClean="0">
                <a:latin typeface="Myriad Pro" panose="020B0503030403020204" pitchFamily="34" charset="0"/>
                <a:cs typeface="Times New Roman" panose="02020603050405020304" pitchFamily="18" charset="0"/>
              </a:rPr>
              <a:t>corporate</a:t>
            </a:r>
            <a:r>
              <a:rPr lang="fr-FR" sz="2400" dirty="0" smtClean="0">
                <a:latin typeface="Myriad Pro" panose="020B0503030403020204" pitchFamily="34" charset="0"/>
                <a:cs typeface="Times New Roman" panose="02020603050405020304" pitchFamily="18" charset="0"/>
              </a:rPr>
              <a:t>»</a:t>
            </a:r>
            <a:endParaRPr lang="fr-FR" sz="24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Accompagnement de fin de vie</a:t>
            </a:r>
          </a:p>
          <a:p>
            <a:pPr marL="0" indent="0" algn="ctr">
              <a:buNone/>
            </a:pP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Situations d’urgence</a:t>
            </a:r>
          </a:p>
          <a:p>
            <a:pPr marL="0" indent="0" algn="ctr">
              <a:buNone/>
            </a:pP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Milieu sportif</a:t>
            </a:r>
          </a:p>
          <a:p>
            <a:pPr marL="0" indent="0" algn="ctr">
              <a:buNone/>
            </a:pP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Politique</a:t>
            </a:r>
          </a:p>
          <a:p>
            <a:pPr marL="0" indent="0" algn="ctr">
              <a:buNone/>
            </a:pP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Activistes et mouvements sociaux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28CEA9-F35A-D148-94A8-5BD225981B90}"/>
              </a:ext>
            </a:extLst>
          </p:cNvPr>
          <p:cNvSpPr/>
          <p:nvPr/>
        </p:nvSpPr>
        <p:spPr>
          <a:xfrm>
            <a:off x="6637222" y="843677"/>
            <a:ext cx="5279136" cy="48936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fr-FR" sz="2400" dirty="0" smtClean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 smtClean="0">
                <a:latin typeface="Myriad Pro" panose="020B0503030403020204" pitchFamily="34" charset="0"/>
                <a:cs typeface="Times New Roman" panose="02020603050405020304" pitchFamily="18" charset="0"/>
              </a:rPr>
              <a:t>Bénévolat </a:t>
            </a:r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étudiant</a:t>
            </a:r>
          </a:p>
          <a:p>
            <a:pPr algn="ctr"/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Bénévolat informel non organisé</a:t>
            </a:r>
          </a:p>
          <a:p>
            <a:pPr algn="ctr"/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Participation civique</a:t>
            </a:r>
          </a:p>
          <a:p>
            <a:pPr algn="ctr"/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Sphère de l’assistance sociale</a:t>
            </a:r>
          </a:p>
          <a:p>
            <a:pPr algn="ctr"/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Communautaire</a:t>
            </a:r>
          </a:p>
          <a:p>
            <a:pPr algn="ctr"/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Milieu artistique</a:t>
            </a:r>
          </a:p>
          <a:p>
            <a:pPr algn="ctr"/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Virtuel/en ligne</a:t>
            </a:r>
          </a:p>
          <a:p>
            <a:pPr algn="ctr"/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Développement logiciels libres</a:t>
            </a:r>
          </a:p>
          <a:p>
            <a:pPr algn="ctr"/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Voisinage</a:t>
            </a:r>
          </a:p>
          <a:p>
            <a:pPr algn="ctr"/>
            <a:r>
              <a:rPr lang="fr-FR" sz="2400" dirty="0">
                <a:latin typeface="Myriad Pro" panose="020B0503030403020204" pitchFamily="34" charset="0"/>
                <a:cs typeface="Times New Roman" panose="02020603050405020304" pitchFamily="18" charset="0"/>
              </a:rPr>
              <a:t>Coopératif</a:t>
            </a:r>
          </a:p>
          <a:p>
            <a:pPr algn="ctr"/>
            <a:r>
              <a:rPr lang="fr-FR" sz="2400" dirty="0" smtClean="0">
                <a:latin typeface="Myriad Pro" panose="020B0503030403020204" pitchFamily="34" charset="0"/>
                <a:cs typeface="Times New Roman" panose="02020603050405020304" pitchFamily="18" charset="0"/>
              </a:rPr>
              <a:t>Volontariat</a:t>
            </a:r>
          </a:p>
          <a:p>
            <a:pPr algn="ctr"/>
            <a:endParaRPr lang="fr-FR" sz="24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2B0C019-97AA-FA4A-8A5C-5544110A2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980176" cy="1272582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E9BA3500-66BE-9E46-8D01-1F358496E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192"/>
            <a:ext cx="5980176" cy="638197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r-FR" b="1" dirty="0">
                <a:latin typeface="Myriad Pro" panose="020B0503030403020204" pitchFamily="34" charset="0"/>
                <a:cs typeface="Times New Roman" panose="02020603050405020304" pitchFamily="18" charset="0"/>
              </a:rPr>
              <a:t>Entrée 2: Pratiques	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98EF41-74E0-FE41-8065-06C5A23F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661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022369-752D-6747-856B-2DEC79105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33" y="-2498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u="sng" dirty="0">
                <a:latin typeface="Myriad Pro" panose="020B0503030403020204" pitchFamily="34" charset="0"/>
                <a:cs typeface="Times New Roman" panose="02020603050405020304" pitchFamily="18" charset="0"/>
              </a:rPr>
              <a:t>Récapitulatif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F88B55E-22F8-114D-8837-840B9DC4E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280908"/>
              </p:ext>
            </p:extLst>
          </p:nvPr>
        </p:nvGraphicFramePr>
        <p:xfrm>
          <a:off x="544275" y="836373"/>
          <a:ext cx="10974117" cy="5383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8039">
                  <a:extLst>
                    <a:ext uri="{9D8B030D-6E8A-4147-A177-3AD203B41FA5}">
                      <a16:colId xmlns:a16="http://schemas.microsoft.com/office/drawing/2014/main" val="2300150661"/>
                    </a:ext>
                  </a:extLst>
                </a:gridCol>
                <a:gridCol w="3658039">
                  <a:extLst>
                    <a:ext uri="{9D8B030D-6E8A-4147-A177-3AD203B41FA5}">
                      <a16:colId xmlns:a16="http://schemas.microsoft.com/office/drawing/2014/main" val="552400848"/>
                    </a:ext>
                  </a:extLst>
                </a:gridCol>
                <a:gridCol w="3658039">
                  <a:extLst>
                    <a:ext uri="{9D8B030D-6E8A-4147-A177-3AD203B41FA5}">
                      <a16:colId xmlns:a16="http://schemas.microsoft.com/office/drawing/2014/main" val="2056830927"/>
                    </a:ext>
                  </a:extLst>
                </a:gridCol>
              </a:tblGrid>
              <a:tr h="326848">
                <a:tc>
                  <a:txBody>
                    <a:bodyPr/>
                    <a:lstStyle/>
                    <a:p>
                      <a:pPr algn="ctr"/>
                      <a:r>
                        <a:rPr lang="fr-FR" sz="17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TEMPS</a:t>
                      </a:r>
                    </a:p>
                  </a:txBody>
                  <a:tcPr marL="82306" marR="82306" marT="41153" marB="411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ÉCHELLE SPATIALE</a:t>
                      </a:r>
                    </a:p>
                  </a:txBody>
                  <a:tcPr marL="82306" marR="82306" marT="41153" marB="411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NATURE ET PRATIQUES</a:t>
                      </a:r>
                    </a:p>
                  </a:txBody>
                  <a:tcPr marL="82306" marR="82306" marT="41153" marB="41153" anchor="ctr"/>
                </a:tc>
                <a:extLst>
                  <a:ext uri="{0D108BD9-81ED-4DB2-BD59-A6C34878D82A}">
                    <a16:rowId xmlns:a16="http://schemas.microsoft.com/office/drawing/2014/main" val="1502350229"/>
                  </a:ext>
                </a:extLst>
              </a:tr>
              <a:tr h="5042066">
                <a:tc>
                  <a:txBody>
                    <a:bodyPr/>
                    <a:lstStyle/>
                    <a:p>
                      <a:pPr algn="ctr"/>
                      <a:r>
                        <a:rPr lang="fr-FR" sz="17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micro</a:t>
                      </a:r>
                    </a:p>
                    <a:p>
                      <a:pPr algn="ctr"/>
                      <a:r>
                        <a:rPr lang="fr-FR" sz="17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épisodique</a:t>
                      </a:r>
                    </a:p>
                    <a:p>
                      <a:pPr algn="ctr"/>
                      <a:r>
                        <a:rPr lang="fr-FR" sz="17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spontané en situation d’urgences</a:t>
                      </a:r>
                    </a:p>
                    <a:p>
                      <a:pPr algn="ctr"/>
                      <a:r>
                        <a:rPr lang="fr-FR" sz="17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long terme</a:t>
                      </a:r>
                    </a:p>
                  </a:txBody>
                  <a:tcPr marL="82306" marR="82306" marT="41153" marB="411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International</a:t>
                      </a:r>
                    </a:p>
                    <a:p>
                      <a:pPr algn="ctr"/>
                      <a:r>
                        <a:rPr lang="fr-FR" sz="17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National</a:t>
                      </a:r>
                    </a:p>
                    <a:p>
                      <a:pPr algn="ctr"/>
                      <a:r>
                        <a:rPr lang="fr-FR" sz="17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Local</a:t>
                      </a:r>
                    </a:p>
                  </a:txBody>
                  <a:tcPr marL="82306" marR="82306" marT="41153" marB="41153"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</a:t>
                      </a:r>
                      <a:r>
                        <a:rPr lang="fr-FR" sz="1600" dirty="0" err="1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Corporate</a:t>
                      </a:r>
                      <a:endParaRPr lang="fr-FR" sz="1600" dirty="0">
                        <a:latin typeface="Myriad Pro" panose="020B0503030403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  Bénévolat en accompagnement de fin de vie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spontané en situation d’urgence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en milieu sportif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politique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Activistes et implications bénévole MS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étudiant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informel non organisé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Participation civique</a:t>
                      </a:r>
                    </a:p>
                    <a:p>
                      <a:pPr algn="ctr"/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sphère de l’assistance sociale</a:t>
                      </a:r>
                    </a:p>
                    <a:p>
                      <a:pPr algn="ctr"/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communautaire</a:t>
                      </a:r>
                    </a:p>
                    <a:p>
                      <a:pPr algn="ctr"/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milieu artistique</a:t>
                      </a:r>
                    </a:p>
                    <a:p>
                      <a:pPr algn="ctr"/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virtuel/en ligne</a:t>
                      </a:r>
                    </a:p>
                    <a:p>
                      <a:pPr algn="ctr"/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développement logiciels libres</a:t>
                      </a:r>
                    </a:p>
                    <a:p>
                      <a:pPr algn="ctr"/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</a:t>
                      </a:r>
                      <a:r>
                        <a:rPr lang="fr-FR" sz="1600" dirty="0" err="1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voisinnage</a:t>
                      </a:r>
                      <a:endParaRPr lang="fr-FR" sz="1600" dirty="0">
                        <a:latin typeface="Myriad Pro" panose="020B0503030403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16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Bénévolat coopératif</a:t>
                      </a:r>
                    </a:p>
                    <a:p>
                      <a:pPr marL="0" indent="0" algn="ctr">
                        <a:buNone/>
                      </a:pPr>
                      <a:endParaRPr lang="fr-FR" sz="1700" dirty="0">
                        <a:latin typeface="Myriad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306" marR="82306" marT="41153" marB="41153" anchor="ctr"/>
                </a:tc>
                <a:extLst>
                  <a:ext uri="{0D108BD9-81ED-4DB2-BD59-A6C34878D82A}">
                    <a16:rowId xmlns:a16="http://schemas.microsoft.com/office/drawing/2014/main" val="64004810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998936-676F-D94F-A947-1DF70FFD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40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60C942-E85B-DB41-880E-52D5512D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0"/>
            <a:ext cx="10515600" cy="1325563"/>
          </a:xfrm>
        </p:spPr>
        <p:txBody>
          <a:bodyPr/>
          <a:lstStyle/>
          <a:p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Objectifs de la revue de littérature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6AD1D-D7B3-6E46-87C5-FFAF5CBDB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>
                <a:latin typeface="Myriad Pro" panose="020B0503030403020204" pitchFamily="34" charset="0"/>
                <a:cs typeface="Times New Roman" panose="02020603050405020304" pitchFamily="18" charset="0"/>
              </a:rPr>
              <a:t>Explorer les traits caractéristiques du bénévolat aujourd’hui.</a:t>
            </a:r>
          </a:p>
          <a:p>
            <a:pPr marL="0" indent="0">
              <a:buNone/>
            </a:pPr>
            <a:endParaRPr lang="fr-FR" sz="2400" dirty="0" smtClean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r>
              <a:rPr lang="fr-FR" sz="2400" dirty="0" smtClean="0">
                <a:latin typeface="Myriad Pro" panose="020B0503030403020204" pitchFamily="34" charset="0"/>
                <a:cs typeface="Times New Roman" panose="02020603050405020304" pitchFamily="18" charset="0"/>
              </a:rPr>
              <a:t>Faire un répertoire des pratiques pour:</a:t>
            </a:r>
          </a:p>
          <a:p>
            <a:pPr lvl="1"/>
            <a:r>
              <a:rPr lang="fr-FR" dirty="0" smtClean="0">
                <a:latin typeface="Myriad Pro" panose="020B0503030403020204" pitchFamily="34" charset="0"/>
                <a:cs typeface="Times New Roman" panose="02020603050405020304" pitchFamily="18" charset="0"/>
              </a:rPr>
              <a:t>Réaliser un état de l’art sur les pratiques contemporaines et émergentes de bénévolat</a:t>
            </a:r>
          </a:p>
          <a:p>
            <a:pPr lvl="1"/>
            <a:r>
              <a:rPr lang="fr-FR" dirty="0" smtClean="0">
                <a:latin typeface="Myriad Pro" panose="020B0503030403020204" pitchFamily="34" charset="0"/>
                <a:cs typeface="Times New Roman" panose="02020603050405020304" pitchFamily="18" charset="0"/>
              </a:rPr>
              <a:t>Déterminer les enjeux pour les organisations qui collaborent avec des bénévoles. </a:t>
            </a:r>
          </a:p>
          <a:p>
            <a:pPr marL="457200" lvl="1" indent="0">
              <a:buNone/>
            </a:pPr>
            <a:endParaRPr lang="fr-FR" sz="20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099B56-4D10-BF47-901C-0A31DDF70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59E1BB-289D-0D4D-A4DA-B229E725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6EA7C3-FFBD-0F4C-BF6C-CE9B533C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79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AEDA19-DE24-8D4B-949F-542696E94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3FB71E-5BE7-D044-9D51-DFE042DA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dirty="0">
                <a:latin typeface="Myriad Pro" panose="020B0503030403020204" pitchFamily="34" charset="0"/>
                <a:cs typeface="Times New Roman" panose="02020603050405020304" pitchFamily="18" charset="0"/>
              </a:rPr>
              <a:t>3 traits particuliers du bénévolat aujourd’hui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EDFDF5-FB25-0B47-9030-0105BE3B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96" y="1530550"/>
            <a:ext cx="8865891" cy="4651375"/>
          </a:xfrm>
        </p:spPr>
        <p:txBody>
          <a:bodyPr>
            <a:noAutofit/>
          </a:bodyPr>
          <a:lstStyle/>
          <a:p>
            <a:pPr algn="just"/>
            <a:r>
              <a:rPr lang="fr-FR" sz="3000" b="1" dirty="0">
                <a:latin typeface="Myriad Pro" panose="020B0503030403020204" pitchFamily="34" charset="0"/>
                <a:cs typeface="Times New Roman" panose="02020603050405020304" pitchFamily="18" charset="0"/>
              </a:rPr>
              <a:t>Bénévolat épisodique ou « bénévoles USB »</a:t>
            </a:r>
          </a:p>
          <a:p>
            <a:pPr marL="0" indent="0" algn="just">
              <a:buNone/>
            </a:pPr>
            <a:endParaRPr lang="fr-FR" sz="30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30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30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30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30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30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30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3000" dirty="0">
                <a:latin typeface="Myriad Pro" panose="020B0503030403020204" pitchFamily="34" charset="0"/>
                <a:cs typeface="Times New Roman" panose="02020603050405020304" pitchFamily="18" charset="0"/>
              </a:rPr>
              <a:t>Bénévoles qui se « branchent et se débranchent » quand ils veulent/ peuvent.</a:t>
            </a:r>
          </a:p>
          <a:p>
            <a:pPr marL="0" indent="0" algn="just">
              <a:buNone/>
            </a:pPr>
            <a:endParaRPr lang="fr-F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CA8E44-404D-0148-9A82-E35EA2D16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F96CC7-E52E-C441-AB53-CF778ED5F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80F8E51-1AC2-7241-AA3E-AFCD95960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5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9DE329C-1E48-574D-8246-4B2E56D61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EDFDF5-FB25-0B47-9030-0105BE3B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2019343"/>
            <a:ext cx="5318760" cy="4209287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endParaRPr lang="fr-F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4000" b="1" dirty="0">
                <a:latin typeface="Myriad Pro" panose="020B0503030403020204" pitchFamily="34" charset="0"/>
                <a:cs typeface="Times New Roman" panose="02020603050405020304" pitchFamily="18" charset="0"/>
              </a:rPr>
              <a:t>Bénévolat réflexif</a:t>
            </a:r>
          </a:p>
          <a:p>
            <a:pPr marL="0" indent="0" algn="ctr">
              <a:buNone/>
            </a:pPr>
            <a:r>
              <a:rPr lang="fr-FR" sz="4000" dirty="0">
                <a:latin typeface="Myriad Pro" panose="020B0503030403020204" pitchFamily="34" charset="0"/>
                <a:cs typeface="Times New Roman" panose="02020603050405020304" pitchFamily="18" charset="0"/>
              </a:rPr>
              <a:t>Place l’individu au centre de l’expérience bénévole</a:t>
            </a:r>
          </a:p>
          <a:p>
            <a:pPr marL="0" indent="0" algn="just">
              <a:buNone/>
            </a:pPr>
            <a:endParaRPr lang="fr-FR" sz="24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CA8E44-404D-0148-9A82-E35EA2D16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517904" cy="145328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3FB71E-5BE7-D044-9D51-DFE042DA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0"/>
            <a:ext cx="10515600" cy="132556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3 tr</a:t>
            </a:r>
            <a:r>
              <a:rPr lang="fr-FR" dirty="0">
                <a:solidFill>
                  <a:schemeClr val="bg1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aits</a:t>
            </a:r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 particuliers du bénévolat a</a:t>
            </a:r>
            <a:r>
              <a:rPr lang="fr-FR" dirty="0">
                <a:solidFill>
                  <a:schemeClr val="bg1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uj</a:t>
            </a:r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ourd’hui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9C729EF-B91D-6D45-9F62-45962838A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61645D5-8860-B847-A84E-483FC76C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50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59D72ED-B94E-D548-9B03-AE4DCE12C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3FB71E-5BE7-D044-9D51-DFE042DA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-26491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3 traits particuliers du bénévolat aujourd’hui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EDFDF5-FB25-0B47-9030-0105BE3B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2492" y="1133220"/>
            <a:ext cx="5475690" cy="4810062"/>
          </a:xfr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sz="3000" b="1" dirty="0">
                <a:solidFill>
                  <a:schemeClr val="bg1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Délocalisation </a:t>
            </a:r>
          </a:p>
          <a:p>
            <a:pPr algn="just"/>
            <a:endParaRPr lang="fr-FR" sz="2400" dirty="0">
              <a:solidFill>
                <a:schemeClr val="bg1"/>
              </a:solidFill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dirty="0" smtClean="0">
                <a:solidFill>
                  <a:schemeClr val="bg1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Par </a:t>
            </a:r>
            <a:r>
              <a:rPr lang="fr-FR" dirty="0">
                <a:solidFill>
                  <a:schemeClr val="bg1"/>
                </a:solidFill>
                <a:latin typeface="Myriad Pro" panose="020B0503030403020204" pitchFamily="34" charset="0"/>
                <a:cs typeface="Times New Roman" panose="02020603050405020304" pitchFamily="18" charset="0"/>
              </a:rPr>
              <a:t>l’internationalisation et la virtualisation de la pratique le bénévolat devient de plus en plus délocalisé. Ceci dit la proximité des lieux et expériences de bénévolat reste toujours plus significatif.  </a:t>
            </a:r>
            <a:endParaRPr lang="fr-FR" dirty="0" smtClean="0">
              <a:solidFill>
                <a:schemeClr val="bg1"/>
              </a:solidFill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fr-FR" dirty="0">
              <a:solidFill>
                <a:schemeClr val="bg1"/>
              </a:solidFill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CA8E44-404D-0148-9A82-E35EA2D16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DD29F0C9-0B2A-D046-A500-6BEF54BD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8A4DA79-14B4-0E4C-993C-54A724A16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94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A72ED01-7F10-BC49-8DB0-2F3279E36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Myriad Pro" panose="020B0503030403020204" pitchFamily="34" charset="0"/>
                <a:cs typeface="Times New Roman" panose="02020603050405020304" pitchFamily="18" charset="0"/>
              </a:rPr>
              <a:t>Enjeux: Comment organiser </a:t>
            </a:r>
            <a:r>
              <a:rPr lang="fr-FR" sz="3200" dirty="0" smtClean="0">
                <a:latin typeface="Myriad Pro" panose="020B0503030403020204" pitchFamily="34" charset="0"/>
                <a:cs typeface="Times New Roman" panose="02020603050405020304" pitchFamily="18" charset="0"/>
              </a:rPr>
              <a:t>le </a:t>
            </a:r>
            <a:r>
              <a:rPr lang="fr-FR" sz="3200" dirty="0">
                <a:latin typeface="Myriad Pro" panose="020B0503030403020204" pitchFamily="34" charset="0"/>
                <a:cs typeface="Times New Roman" panose="02020603050405020304" pitchFamily="18" charset="0"/>
              </a:rPr>
              <a:t>bénévolat aujourd’hui?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75064C-6E37-D34F-82F1-31192BB2F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862"/>
            <a:ext cx="10515600" cy="4372337"/>
          </a:xfrm>
        </p:spPr>
        <p:txBody>
          <a:bodyPr>
            <a:normAutofit/>
          </a:bodyPr>
          <a:lstStyle/>
          <a:p>
            <a:pPr marL="0" lvl="0" indent="0">
              <a:spcAft>
                <a:spcPts val="0"/>
              </a:spcAft>
              <a:buClr>
                <a:srgbClr val="000000"/>
              </a:buClr>
              <a:buNone/>
            </a:pPr>
            <a:r>
              <a:rPr lang="fr-CA" sz="2000" b="1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Recruter</a:t>
            </a:r>
            <a:endParaRPr lang="fr-CA" sz="2000" b="1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Comment recruter des bénévoles réflexifs?</a:t>
            </a:r>
            <a:endParaRPr lang="fr-CA" sz="2000" dirty="0"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fr-CA" sz="2000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Où les recruter? Pour combien de temps?</a:t>
            </a:r>
            <a:endParaRPr lang="fr-CA" sz="20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fr-CA" sz="2000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Quelles plateformes utiliser?</a:t>
            </a:r>
          </a:p>
          <a:p>
            <a:pPr marL="742950" lvl="1" indent="-285750" fontAlgn="base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fr-CA" sz="20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Clr>
                <a:srgbClr val="000000"/>
              </a:buClr>
              <a:buNone/>
            </a:pPr>
            <a:r>
              <a:rPr lang="fr-CA" sz="2000" b="1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Motiver et fidéliser</a:t>
            </a:r>
            <a:endParaRPr lang="fr-CA" sz="2000" b="1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Quelles expériences offrir à des bénévoles réflexifs pour accroître leur motivation?</a:t>
            </a:r>
            <a:endParaRPr lang="fr-CA" sz="20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Comment décider si un bénévole est encore un membre d’une OBNL?</a:t>
            </a:r>
            <a:endParaRPr lang="fr-CA" sz="2000" dirty="0"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Comment assurer la durée des engagements?</a:t>
            </a:r>
            <a:endParaRPr lang="fr-CA" sz="2000" dirty="0"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2000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Comment mieux bénéficier de ces engagements?</a:t>
            </a:r>
            <a:endParaRPr lang="fr-CA" sz="2000" dirty="0"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sz="20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lvl="1"/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9EF8B2-DF37-F547-8574-D0FE9AFEB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51F552-120C-7B49-8A47-724AEEC474C6}"/>
              </a:ext>
            </a:extLst>
          </p:cNvPr>
          <p:cNvSpPr/>
          <p:nvPr/>
        </p:nvSpPr>
        <p:spPr>
          <a:xfrm>
            <a:off x="368429" y="159972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077095-C5AE-5F4A-9DC7-6FCF81227DA3}"/>
              </a:ext>
            </a:extLst>
          </p:cNvPr>
          <p:cNvSpPr/>
          <p:nvPr/>
        </p:nvSpPr>
        <p:spPr>
          <a:xfrm>
            <a:off x="368429" y="336380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C51A974-FF5E-454B-9F9F-E28E0FCA3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 dirty="0"/>
              <a:t>26/10/2018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A4CC7D86-50CA-1B48-B218-B5B380C9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700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D4E0B0-07A8-3C41-BBCB-08D20928B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EC98BB-BCDD-684F-BF10-C3D93DFA1E38}"/>
              </a:ext>
            </a:extLst>
          </p:cNvPr>
          <p:cNvSpPr/>
          <p:nvPr/>
        </p:nvSpPr>
        <p:spPr>
          <a:xfrm>
            <a:off x="368429" y="156359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B13FC-2CD9-3E4A-AE54-BAE59E52AB16}"/>
              </a:ext>
            </a:extLst>
          </p:cNvPr>
          <p:cNvSpPr/>
          <p:nvPr/>
        </p:nvSpPr>
        <p:spPr>
          <a:xfrm>
            <a:off x="368429" y="411303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1BA4182-31D7-004A-BBA4-CC79B1F6B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862"/>
            <a:ext cx="10515600" cy="4372337"/>
          </a:xfrm>
        </p:spPr>
        <p:txBody>
          <a:bodyPr>
            <a:noAutofit/>
          </a:bodyPr>
          <a:lstStyle/>
          <a:p>
            <a:pPr marL="0" lvl="0" indent="0">
              <a:spcAft>
                <a:spcPts val="0"/>
              </a:spcAft>
              <a:buClr>
                <a:srgbClr val="000000"/>
              </a:buClr>
              <a:buNone/>
            </a:pPr>
            <a:r>
              <a:rPr lang="fr-CA" sz="2500" b="1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Responsabiliser et répartir les tâches</a:t>
            </a:r>
            <a:endParaRPr lang="fr-CA" sz="2500" b="1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2400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Quelles places et statuts donner aux bénévoles par rapport aux employés et aux bénéficiaires dans un projet/initiative de bénévolat?</a:t>
            </a:r>
            <a:endParaRPr lang="fr-CA" sz="2400" dirty="0"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2400" dirty="0">
                <a:solidFill>
                  <a:srgbClr val="000000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Comment partager les responsabilités face aux transformations des pratiques bénévoles? </a:t>
            </a:r>
          </a:p>
          <a:p>
            <a:pPr marL="0" lvl="0" indent="0">
              <a:buClr>
                <a:srgbClr val="000000"/>
              </a:buClr>
              <a:buNone/>
            </a:pPr>
            <a:endParaRPr lang="fr-CA" sz="2500" b="1" dirty="0">
              <a:solidFill>
                <a:srgbClr val="000000"/>
              </a:solidFill>
              <a:latin typeface="Myriad Pro" panose="020B05030304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000000"/>
              </a:buClr>
              <a:buNone/>
            </a:pPr>
            <a:r>
              <a:rPr lang="fr-CA" sz="2500" b="1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Assurer le bien-être</a:t>
            </a:r>
            <a:endParaRPr lang="fr-CA" sz="2500" b="1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2400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Comment définir le « bien-être » des bénévoles?</a:t>
            </a: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2400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Quelle place donner au « bien-être » des bénévoles?</a:t>
            </a: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2400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Comment assurer le « bien-être »?</a:t>
            </a:r>
          </a:p>
          <a:p>
            <a:pPr>
              <a:spcAft>
                <a:spcPts val="0"/>
              </a:spcAft>
            </a:pPr>
            <a:endParaRPr lang="fr-CA" sz="25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fr-FR" sz="25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lvl="1"/>
            <a:endParaRPr lang="fr-FR" sz="25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endParaRPr lang="fr-FR" sz="25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endParaRPr lang="fr-FR" sz="25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3398796-70AA-FA4A-A604-748C1B43E496}"/>
              </a:ext>
            </a:extLst>
          </p:cNvPr>
          <p:cNvSpPr txBox="1">
            <a:spLocks/>
          </p:cNvSpPr>
          <p:nvPr/>
        </p:nvSpPr>
        <p:spPr>
          <a:xfrm>
            <a:off x="1272582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Myriad Pro" panose="020B0503030403020204" pitchFamily="34" charset="0"/>
                <a:cs typeface="Times New Roman" panose="02020603050405020304" pitchFamily="18" charset="0"/>
              </a:rPr>
              <a:t>Enjeux: Comment organiser le bénévolat aujourd’hui?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AB083A-AF4C-4D4A-8CE2-DEAB73106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61604BB-6AFC-474A-A507-203F15FF9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859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88974FA-D58B-704B-8E40-9B5CFC342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EE7B698-424B-6142-A3E7-D12D0D52B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862"/>
            <a:ext cx="10515600" cy="4372337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fr-CA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CA" sz="3000" b="1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Développer les compétences</a:t>
            </a:r>
            <a:endParaRPr lang="fr-CA" sz="3000" b="1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3000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Quelle place donner au développement des compétences des bénévoles?</a:t>
            </a:r>
          </a:p>
          <a:p>
            <a:pPr>
              <a:spcAft>
                <a:spcPts val="0"/>
              </a:spcAft>
            </a:pPr>
            <a:endParaRPr lang="fr-CA" sz="30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Clr>
                <a:srgbClr val="000000"/>
              </a:buClr>
              <a:buNone/>
            </a:pPr>
            <a:r>
              <a:rPr lang="fr-CA" sz="3000" b="1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Utiliser les nouvelles technologies</a:t>
            </a:r>
            <a:endParaRPr lang="fr-CA" sz="3000" b="1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3000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Comment développer des applications pour organiser le bénévolat?</a:t>
            </a:r>
          </a:p>
          <a:p>
            <a:pPr marL="285750" indent="-285750">
              <a:buClr>
                <a:srgbClr val="000000"/>
              </a:buClr>
              <a:buFont typeface="Calibri" panose="020F0502020204030204" pitchFamily="34" charset="0"/>
              <a:buChar char="•"/>
            </a:pPr>
            <a:r>
              <a:rPr lang="fr-CA" sz="3000" dirty="0">
                <a:latin typeface="Myriad Pro" panose="020B05030304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Comment mobiliser les bénévoles via les réseaux sociaux?</a:t>
            </a:r>
          </a:p>
          <a:p>
            <a:pPr>
              <a:spcAft>
                <a:spcPts val="0"/>
              </a:spcAft>
            </a:pPr>
            <a:endParaRPr lang="fr-CA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fr-F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fr-F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1B3E3E-17D5-6842-A990-AC5BC7784486}"/>
              </a:ext>
            </a:extLst>
          </p:cNvPr>
          <p:cNvSpPr/>
          <p:nvPr/>
        </p:nvSpPr>
        <p:spPr>
          <a:xfrm>
            <a:off x="368429" y="156359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698E45-F590-1544-B8FF-03A524CECF29}"/>
              </a:ext>
            </a:extLst>
          </p:cNvPr>
          <p:cNvSpPr/>
          <p:nvPr/>
        </p:nvSpPr>
        <p:spPr>
          <a:xfrm>
            <a:off x="368429" y="365136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6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AC1C9A9-E602-694A-B972-48F3934160CC}"/>
              </a:ext>
            </a:extLst>
          </p:cNvPr>
          <p:cNvSpPr txBox="1">
            <a:spLocks/>
          </p:cNvSpPr>
          <p:nvPr/>
        </p:nvSpPr>
        <p:spPr>
          <a:xfrm>
            <a:off x="1272582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Myriad Pro" panose="020B0503030403020204" pitchFamily="34" charset="0"/>
                <a:cs typeface="Times New Roman" panose="02020603050405020304" pitchFamily="18" charset="0"/>
              </a:rPr>
              <a:t>Enjeux: Comment organiser le bénévolat aujourd’hui?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06F1A0B-042F-BA47-B2D6-E3B8DAD29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903EEEC-1864-E944-A43B-5E90B2D0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0760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>
                <a:latin typeface="Myriad Pro" panose="020B0503030403020204" pitchFamily="34" charset="0"/>
                <a:cs typeface="Times New Roman" panose="02020603050405020304" pitchFamily="18" charset="0"/>
              </a:rPr>
              <a:t>Merci de votre attention! Des questions?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4352" y="2189793"/>
            <a:ext cx="9640824" cy="312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@</a:t>
            </a:r>
            <a:r>
              <a:rPr lang="fr-FR" dirty="0" err="1">
                <a:latin typeface="Myriad Pro" panose="020B0503030403020204" pitchFamily="34" charset="0"/>
                <a:cs typeface="Times New Roman" panose="02020603050405020304" pitchFamily="18" charset="0"/>
              </a:rPr>
              <a:t>BenevolatM</a:t>
            </a:r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@VOTMUQAM</a:t>
            </a:r>
          </a:p>
          <a:p>
            <a:pPr marL="0" indent="0">
              <a:buNone/>
            </a:pPr>
            <a:r>
              <a:rPr lang="fr-FR" dirty="0" err="1">
                <a:latin typeface="Myriad Pro" panose="020B0503030403020204" pitchFamily="34" charset="0"/>
                <a:cs typeface="Times New Roman" panose="02020603050405020304" pitchFamily="18" charset="0"/>
              </a:rPr>
              <a:t>volunteeringonthemove@uqam.ca</a:t>
            </a:r>
            <a:endParaRPr lang="fr-FR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ésultats de recherche d'images pour « twitter »">
            <a:extLst>
              <a:ext uri="{FF2B5EF4-FFF2-40B4-BE49-F238E27FC236}">
                <a16:creationId xmlns:a16="http://schemas.microsoft.com/office/drawing/2014/main" id="{774F523E-EF28-424B-9C62-C7A04CDA8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36" y="2016062"/>
            <a:ext cx="741616" cy="74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9AF3B1-BBBC-8A40-9BF1-8E83072BC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894" y="2689574"/>
            <a:ext cx="505301" cy="505301"/>
          </a:xfrm>
          <a:prstGeom prst="rect">
            <a:avLst/>
          </a:prstGeom>
        </p:spPr>
      </p:pic>
      <p:pic>
        <p:nvPicPr>
          <p:cNvPr id="4100" name="Picture 4" descr="Image associée">
            <a:extLst>
              <a:ext uri="{FF2B5EF4-FFF2-40B4-BE49-F238E27FC236}">
                <a16:creationId xmlns:a16="http://schemas.microsoft.com/office/drawing/2014/main" id="{C79C3A31-A3F9-0846-9193-65AC190A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30" y="3257806"/>
            <a:ext cx="813628" cy="61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7E777D4-CF0E-464C-A64A-7810D3AD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E5A4D1B-C108-3C44-88C3-4B605B6B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547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60C942-E85B-DB41-880E-52D5512D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0"/>
            <a:ext cx="10515600" cy="1325563"/>
          </a:xfrm>
        </p:spPr>
        <p:txBody>
          <a:bodyPr/>
          <a:lstStyle/>
          <a:p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Démarche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6AD1D-D7B3-6E46-87C5-FFAF5CBDB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58" y="1995489"/>
            <a:ext cx="5710518" cy="486251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u="sng" dirty="0">
                <a:latin typeface="Myriad Pro" panose="020B0503030403020204" pitchFamily="34" charset="0"/>
                <a:cs typeface="Times New Roman" panose="02020603050405020304" pitchFamily="18" charset="0"/>
              </a:rPr>
              <a:t>Exploration de la littérature sur les pratiques bénévoles</a:t>
            </a:r>
          </a:p>
          <a:p>
            <a:pPr marL="0" indent="0">
              <a:buNone/>
            </a:pPr>
            <a:endParaRPr lang="fr-FR" b="1" dirty="0"/>
          </a:p>
          <a:p>
            <a:pPr lvl="1"/>
            <a:endParaRPr lang="fr-FR" dirty="0"/>
          </a:p>
          <a:p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D8ABB6-EFF2-5D46-9A94-B6ADEFEE5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D34402-78C9-2040-A643-20D237CFEAC2}"/>
              </a:ext>
            </a:extLst>
          </p:cNvPr>
          <p:cNvSpPr/>
          <p:nvPr/>
        </p:nvSpPr>
        <p:spPr>
          <a:xfrm>
            <a:off x="5692182" y="858858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338 revues scientifiques, livres, articles de blog consultés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235 articles de revues scientifiques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26 livres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40 chapitres de livres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37 autres: blogs, pages Web, rapports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Myriad Pro" panose="020B0503030403020204" pitchFamily="34" charset="0"/>
                <a:cs typeface="Times New Roman" panose="02020603050405020304" pitchFamily="18" charset="0"/>
              </a:rPr>
              <a:t>Langues: 257 en anglais et 81 en français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Myriad Pro" panose="020B0503030403020204" pitchFamily="34" charset="0"/>
                <a:cs typeface="Times New Roman" panose="02020603050405020304" pitchFamily="18" charset="0"/>
              </a:rPr>
              <a:t>Période </a:t>
            </a:r>
            <a:r>
              <a:rPr lang="fr-FR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de temps privilégiée: 2000-2018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3C5613-6D4F-0045-B28D-C6F75600F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AC18C17-86DF-D546-A107-FE8CC839A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7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60C942-E85B-DB41-880E-52D5512D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0"/>
            <a:ext cx="10515600" cy="1325563"/>
          </a:xfrm>
        </p:spPr>
        <p:txBody>
          <a:bodyPr/>
          <a:lstStyle/>
          <a:p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Démarche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C6AD1D-D7B3-6E46-87C5-FFAF5CBDB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58" y="1995489"/>
            <a:ext cx="5710518" cy="486251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u="sng" dirty="0">
                <a:latin typeface="Myriad Pro" panose="020B0503030403020204" pitchFamily="34" charset="0"/>
                <a:cs typeface="Times New Roman" panose="02020603050405020304" pitchFamily="18" charset="0"/>
              </a:rPr>
              <a:t>Exploration de la littérature sur les pratiques bénévoles</a:t>
            </a:r>
          </a:p>
          <a:p>
            <a:pPr marL="0" indent="0">
              <a:buNone/>
            </a:pPr>
            <a:endParaRPr lang="fr-FR" b="1" dirty="0"/>
          </a:p>
          <a:p>
            <a:pPr lvl="1"/>
            <a:endParaRPr lang="fr-FR" dirty="0"/>
          </a:p>
          <a:p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D8ABB6-EFF2-5D46-9A94-B6ADEFEE5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1EABCF-51B9-C443-BD28-6AE02A8FF265}"/>
              </a:ext>
            </a:extLst>
          </p:cNvPr>
          <p:cNvSpPr/>
          <p:nvPr/>
        </p:nvSpPr>
        <p:spPr>
          <a:xfrm>
            <a:off x="5692182" y="1058903"/>
            <a:ext cx="6096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Principales revues citées : </a:t>
            </a:r>
            <a:endParaRPr lang="fr-CA" sz="28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FR" sz="2800" i="1" dirty="0" err="1">
                <a:latin typeface="Myriad Pro" panose="020B0503030403020204" pitchFamily="34" charset="0"/>
                <a:cs typeface="Times New Roman" panose="02020603050405020304" pitchFamily="18" charset="0"/>
              </a:rPr>
              <a:t>Voluntas</a:t>
            </a:r>
            <a:endParaRPr lang="fr-CA" sz="28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fr-CA" sz="2800" i="1" dirty="0">
                <a:latin typeface="Myriad Pro" panose="020B0503030403020204" pitchFamily="34" charset="0"/>
                <a:cs typeface="Times New Roman" panose="02020603050405020304" pitchFamily="18" charset="0"/>
              </a:rPr>
              <a:t>Journal of </a:t>
            </a:r>
            <a:r>
              <a:rPr lang="fr-CA" sz="2800" i="1" dirty="0" err="1">
                <a:latin typeface="Myriad Pro" panose="020B0503030403020204" pitchFamily="34" charset="0"/>
                <a:cs typeface="Times New Roman" panose="02020603050405020304" pitchFamily="18" charset="0"/>
              </a:rPr>
              <a:t>Voluntary</a:t>
            </a:r>
            <a:r>
              <a:rPr lang="fr-CA" sz="2800" i="1" dirty="0">
                <a:latin typeface="Myriad Pro" panose="020B0503030403020204" pitchFamily="34" charset="0"/>
                <a:cs typeface="Times New Roman" panose="02020603050405020304" pitchFamily="18" charset="0"/>
              </a:rPr>
              <a:t> Action </a:t>
            </a:r>
            <a:r>
              <a:rPr lang="fr-CA" sz="2800" i="1" dirty="0" err="1">
                <a:latin typeface="Myriad Pro" panose="020B0503030403020204" pitchFamily="34" charset="0"/>
                <a:cs typeface="Times New Roman" panose="02020603050405020304" pitchFamily="18" charset="0"/>
              </a:rPr>
              <a:t>Research</a:t>
            </a:r>
            <a:endParaRPr lang="fr-CA" sz="28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Myriad Pro" panose="020B0503030403020204" pitchFamily="34" charset="0"/>
                <a:cs typeface="Times New Roman" panose="02020603050405020304" pitchFamily="18" charset="0"/>
              </a:rPr>
              <a:t>Nonprofit and Voluntary Sector Quarterly</a:t>
            </a:r>
            <a:endParaRPr lang="fr-CA" sz="28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i="1" dirty="0">
                <a:latin typeface="Myriad Pro" panose="020B0503030403020204" pitchFamily="34" charset="0"/>
                <a:cs typeface="Times New Roman" panose="02020603050405020304" pitchFamily="18" charset="0"/>
              </a:rPr>
              <a:t>Management Communication Quarterly</a:t>
            </a:r>
            <a:endParaRPr lang="fr-CA" sz="28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Mots </a:t>
            </a:r>
            <a:r>
              <a:rPr lang="en-US" sz="2800" dirty="0" err="1">
                <a:latin typeface="Myriad Pro" panose="020B0503030403020204" pitchFamily="34" charset="0"/>
                <a:cs typeface="Times New Roman" panose="02020603050405020304" pitchFamily="18" charset="0"/>
              </a:rPr>
              <a:t>clés</a:t>
            </a:r>
            <a:r>
              <a:rPr lang="en-US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:</a:t>
            </a:r>
            <a:endParaRPr lang="fr-CA" sz="28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Myriad Pro" panose="020B0503030403020204" pitchFamily="34" charset="0"/>
                <a:cs typeface="Times New Roman" panose="02020603050405020304" pitchFamily="18" charset="0"/>
              </a:rPr>
              <a:t>Bénévolat</a:t>
            </a:r>
            <a:r>
              <a:rPr lang="en-US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Myriad Pro" panose="020B0503030403020204" pitchFamily="34" charset="0"/>
                <a:cs typeface="Times New Roman" panose="02020603050405020304" pitchFamily="18" charset="0"/>
              </a:rPr>
              <a:t>bénévole</a:t>
            </a:r>
            <a:r>
              <a:rPr lang="en-US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, OBNL</a:t>
            </a:r>
            <a:endParaRPr lang="fr-CA" sz="28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yriad Pro" panose="020B0503030403020204" pitchFamily="34" charset="0"/>
                <a:cs typeface="Times New Roman" panose="02020603050405020304" pitchFamily="18" charset="0"/>
              </a:rPr>
              <a:t>Volunteering, volunteer, NGO</a:t>
            </a:r>
            <a:endParaRPr lang="fr-CA" sz="2800" dirty="0">
              <a:latin typeface="Myriad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17987B2E-81B1-C845-8C53-C4F862F2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0B2636-0B9A-804E-8AFF-4B1B528C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62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60C942-E85B-DB41-880E-52D5512D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15281"/>
            <a:ext cx="10515600" cy="1325563"/>
          </a:xfrm>
        </p:spPr>
        <p:txBody>
          <a:bodyPr/>
          <a:lstStyle/>
          <a:p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Récapitulatif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0D70C89-B194-4844-9578-B285FA7BB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024883"/>
              </p:ext>
            </p:extLst>
          </p:nvPr>
        </p:nvGraphicFramePr>
        <p:xfrm>
          <a:off x="6077529" y="396122"/>
          <a:ext cx="4072311" cy="5539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798">
                  <a:extLst>
                    <a:ext uri="{9D8B030D-6E8A-4147-A177-3AD203B41FA5}">
                      <a16:colId xmlns:a16="http://schemas.microsoft.com/office/drawing/2014/main" val="1101213896"/>
                    </a:ext>
                  </a:extLst>
                </a:gridCol>
                <a:gridCol w="2082513">
                  <a:extLst>
                    <a:ext uri="{9D8B030D-6E8A-4147-A177-3AD203B41FA5}">
                      <a16:colId xmlns:a16="http://schemas.microsoft.com/office/drawing/2014/main" val="2489104240"/>
                    </a:ext>
                  </a:extLst>
                </a:gridCol>
              </a:tblGrid>
              <a:tr h="1202553"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Dates</a:t>
                      </a:r>
                    </a:p>
                  </a:txBody>
                  <a:tcPr marL="73670" marR="73670" marT="36835" marB="368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Nombre de documents consultés</a:t>
                      </a:r>
                    </a:p>
                  </a:txBody>
                  <a:tcPr marL="73670" marR="73670" marT="36835" marB="36835" anchor="ctr"/>
                </a:tc>
                <a:extLst>
                  <a:ext uri="{0D108BD9-81ED-4DB2-BD59-A6C34878D82A}">
                    <a16:rowId xmlns:a16="http://schemas.microsoft.com/office/drawing/2014/main" val="1612184048"/>
                  </a:ext>
                </a:extLst>
              </a:tr>
              <a:tr h="720449"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73670" marR="73670" marT="36835" marB="368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73670" marR="73670" marT="36835" marB="36835" anchor="ctr"/>
                </a:tc>
                <a:extLst>
                  <a:ext uri="{0D108BD9-81ED-4DB2-BD59-A6C34878D82A}">
                    <a16:rowId xmlns:a16="http://schemas.microsoft.com/office/drawing/2014/main" val="846640412"/>
                  </a:ext>
                </a:extLst>
              </a:tr>
              <a:tr h="720449"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73670" marR="73670" marT="36835" marB="368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73670" marR="73670" marT="36835" marB="36835" anchor="ctr"/>
                </a:tc>
                <a:extLst>
                  <a:ext uri="{0D108BD9-81ED-4DB2-BD59-A6C34878D82A}">
                    <a16:rowId xmlns:a16="http://schemas.microsoft.com/office/drawing/2014/main" val="1491087344"/>
                  </a:ext>
                </a:extLst>
              </a:tr>
              <a:tr h="720449"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2016-2010</a:t>
                      </a:r>
                    </a:p>
                  </a:txBody>
                  <a:tcPr marL="73670" marR="73670" marT="36835" marB="368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73670" marR="73670" marT="36835" marB="36835" anchor="ctr"/>
                </a:tc>
                <a:extLst>
                  <a:ext uri="{0D108BD9-81ED-4DB2-BD59-A6C34878D82A}">
                    <a16:rowId xmlns:a16="http://schemas.microsoft.com/office/drawing/2014/main" val="3434991078"/>
                  </a:ext>
                </a:extLst>
              </a:tr>
              <a:tr h="720449"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2009-2000</a:t>
                      </a:r>
                    </a:p>
                  </a:txBody>
                  <a:tcPr marL="73670" marR="73670" marT="36835" marB="368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113</a:t>
                      </a:r>
                    </a:p>
                  </a:txBody>
                  <a:tcPr marL="73670" marR="73670" marT="36835" marB="36835" anchor="ctr"/>
                </a:tc>
                <a:extLst>
                  <a:ext uri="{0D108BD9-81ED-4DB2-BD59-A6C34878D82A}">
                    <a16:rowId xmlns:a16="http://schemas.microsoft.com/office/drawing/2014/main" val="3211213020"/>
                  </a:ext>
                </a:extLst>
              </a:tr>
              <a:tr h="720449"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Avant 2000</a:t>
                      </a:r>
                    </a:p>
                  </a:txBody>
                  <a:tcPr marL="73670" marR="73670" marT="36835" marB="368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500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73670" marR="73670" marT="36835" marB="36835" anchor="ctr"/>
                </a:tc>
                <a:extLst>
                  <a:ext uri="{0D108BD9-81ED-4DB2-BD59-A6C34878D82A}">
                    <a16:rowId xmlns:a16="http://schemas.microsoft.com/office/drawing/2014/main" val="3067491644"/>
                  </a:ext>
                </a:extLst>
              </a:tr>
              <a:tr h="720449">
                <a:tc>
                  <a:txBody>
                    <a:bodyPr/>
                    <a:lstStyle/>
                    <a:p>
                      <a:pPr algn="ctr"/>
                      <a:r>
                        <a:rPr lang="fr-FR" sz="2500" b="1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73670" marR="73670" marT="36835" marB="3683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500" b="1" dirty="0">
                          <a:latin typeface="Myriad Pro" panose="020B0503030403020204" pitchFamily="34" charset="0"/>
                          <a:cs typeface="Times New Roman" panose="02020603050405020304" pitchFamily="18" charset="0"/>
                        </a:rPr>
                        <a:t>338</a:t>
                      </a:r>
                    </a:p>
                  </a:txBody>
                  <a:tcPr marL="73670" marR="73670" marT="36835" marB="36835" anchor="ctr"/>
                </a:tc>
                <a:extLst>
                  <a:ext uri="{0D108BD9-81ED-4DB2-BD59-A6C34878D82A}">
                    <a16:rowId xmlns:a16="http://schemas.microsoft.com/office/drawing/2014/main" val="3978335073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2D8ABB6-EFF2-5D46-9A94-B6ADEFEE5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6F2D6F7-0316-A44D-AB38-58A37A5DF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99B1CE-51F6-074D-9627-06B4426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638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Landscapes of voluntarism">
            <a:extLst>
              <a:ext uri="{FF2B5EF4-FFF2-40B4-BE49-F238E27FC236}">
                <a16:creationId xmlns:a16="http://schemas.microsoft.com/office/drawing/2014/main" id="{E0966CCB-E4D4-6540-8A64-19188BAE6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9" y="1938527"/>
            <a:ext cx="2323293" cy="30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the values of volunteering: cross-cultural perspectives&quot;">
            <a:extLst>
              <a:ext uri="{FF2B5EF4-FFF2-40B4-BE49-F238E27FC236}">
                <a16:creationId xmlns:a16="http://schemas.microsoft.com/office/drawing/2014/main" id="{CA7A6DD4-4900-5049-AEF1-861A0EAD6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232" y="1938527"/>
            <a:ext cx="2001109" cy="30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ages-na.ssl-images-amazon.com/images/I/51LeEzmGD3L._SX317_BO1,204,203,200_.jpg">
            <a:extLst>
              <a:ext uri="{FF2B5EF4-FFF2-40B4-BE49-F238E27FC236}">
                <a16:creationId xmlns:a16="http://schemas.microsoft.com/office/drawing/2014/main" id="{0377D97C-AAD7-3443-A55C-BE594227B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62" y="1938527"/>
            <a:ext cx="1945653" cy="30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images-na.ssl-images-amazon.com/images/I/519v1AYM%2BGL._SX327_BO1,204,203,200_.jpg">
            <a:extLst>
              <a:ext uri="{FF2B5EF4-FFF2-40B4-BE49-F238E27FC236}">
                <a16:creationId xmlns:a16="http://schemas.microsoft.com/office/drawing/2014/main" id="{74E2C722-AD81-514D-9396-B66C853DA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01" y="1942040"/>
            <a:ext cx="2021629" cy="306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images-na.ssl-images-amazon.com/images/I/51ZbwRFGi9L._SX340_BO1,204,203,200_.jpg">
            <a:extLst>
              <a:ext uri="{FF2B5EF4-FFF2-40B4-BE49-F238E27FC236}">
                <a16:creationId xmlns:a16="http://schemas.microsoft.com/office/drawing/2014/main" id="{366583A1-1A1E-6241-A7B0-3026F533B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752" y="1938527"/>
            <a:ext cx="2085935" cy="30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2F644B44-09F4-BA45-BB4B-8E692001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-12569"/>
            <a:ext cx="10515600" cy="1325563"/>
          </a:xfrm>
        </p:spPr>
        <p:txBody>
          <a:bodyPr/>
          <a:lstStyle/>
          <a:p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Livres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2877C2-0FDA-C64E-B3D5-856075DE39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B32B545-43DF-8649-8CE9-165CA49BB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0A9444-0980-2747-8DA4-69F7078F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59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15C2F7D-05AB-E44C-B317-62DCA92D8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349" y="2632362"/>
            <a:ext cx="10515600" cy="1325563"/>
          </a:xfrm>
          <a:solidFill>
            <a:schemeClr val="accent4"/>
          </a:solidFill>
        </p:spPr>
        <p:txBody>
          <a:bodyPr/>
          <a:lstStyle/>
          <a:p>
            <a:pPr algn="ctr"/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Répertoire des pratiques bénévoles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D946A21-E163-4143-A70A-11045E062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 dirty="0"/>
              <a:t>26/10/2018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DDAC29-444A-CC42-8885-ECA13D6E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232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15C2F7D-05AB-E44C-B317-62DCA92D8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0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Quelques définitions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C04CC6-0DD5-4240-A474-01042BB14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A4372C-BC95-024E-B09B-7D540554EE18}"/>
              </a:ext>
            </a:extLst>
          </p:cNvPr>
          <p:cNvSpPr/>
          <p:nvPr/>
        </p:nvSpPr>
        <p:spPr>
          <a:xfrm>
            <a:off x="1097280" y="2502716"/>
            <a:ext cx="10387584" cy="24191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3600" dirty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bénévole est une personne dont l’activité est destinée au bien commun. Activité qu’il n’est pas obligé de faire et pour laquelle il n’est pas payé.</a:t>
            </a:r>
            <a:endParaRPr lang="fr-CA" sz="36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CA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1ED7613-D61A-E149-934C-84F6F0672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79B43C-68D7-3F4F-B0F5-D44FC4E2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919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15C2F7D-05AB-E44C-B317-62DCA92D8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582" y="0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latin typeface="Myriad Pro" panose="020B0503030403020204" pitchFamily="34" charset="0"/>
                <a:cs typeface="Times New Roman" panose="02020603050405020304" pitchFamily="18" charset="0"/>
              </a:rPr>
              <a:t>Quelques définitions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C04CC6-0DD5-4240-A474-01042BB14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72582" cy="12725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ED1C20-4D19-FD4D-AC97-7ED1375DD676}"/>
              </a:ext>
            </a:extLst>
          </p:cNvPr>
          <p:cNvSpPr/>
          <p:nvPr/>
        </p:nvSpPr>
        <p:spPr>
          <a:xfrm>
            <a:off x="838200" y="1491986"/>
            <a:ext cx="10134600" cy="4039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fr-FR" sz="3000" dirty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Quatre attributs (</a:t>
            </a:r>
            <a:r>
              <a:rPr lang="fr-FR" sz="3000" dirty="0" err="1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Cnaan</a:t>
            </a:r>
            <a:r>
              <a:rPr lang="fr-FR" sz="3000" dirty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000" dirty="0" err="1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Handy</a:t>
            </a:r>
            <a:r>
              <a:rPr lang="fr-FR" sz="3000" dirty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&amp; </a:t>
            </a:r>
            <a:r>
              <a:rPr lang="fr-FR" sz="3000" dirty="0" err="1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Wadsworth</a:t>
            </a:r>
            <a:r>
              <a:rPr lang="fr-FR" sz="3000" dirty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1996)</a:t>
            </a:r>
          </a:p>
          <a:p>
            <a:pPr lvl="0" algn="just">
              <a:spcAft>
                <a:spcPts val="0"/>
              </a:spcAft>
            </a:pPr>
            <a:endParaRPr lang="fr-FR" sz="30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lvl="1" indent="-514350" algn="just">
              <a:buFont typeface="+mj-lt"/>
              <a:buAutoNum type="arabicPeriod"/>
            </a:pPr>
            <a:r>
              <a:rPr lang="fr-FR" sz="2400" dirty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C’est un acte individuel qui contribue au bien </a:t>
            </a:r>
            <a:r>
              <a:rPr lang="fr-FR" sz="2400" dirty="0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</a:t>
            </a:r>
          </a:p>
          <a:p>
            <a:pPr marL="971550" lvl="1" indent="-514350" algn="just">
              <a:buFont typeface="+mj-lt"/>
              <a:buAutoNum type="arabicPeriod"/>
            </a:pPr>
            <a:endParaRPr lang="fr-FR" sz="24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lvl="1" indent="-514350" algn="just">
              <a:buFont typeface="+mj-lt"/>
              <a:buAutoNum type="arabicPeriod"/>
            </a:pPr>
            <a:r>
              <a:rPr lang="fr-FR" sz="2400" dirty="0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C’est </a:t>
            </a:r>
            <a:r>
              <a:rPr lang="fr-FR" sz="2400" dirty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action non motivée par la nécessité </a:t>
            </a:r>
            <a:r>
              <a:rPr lang="fr-FR" sz="2400" dirty="0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économique</a:t>
            </a:r>
            <a:endParaRPr lang="fr-FR" sz="24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lvl="1" indent="-514350" algn="just">
              <a:buFont typeface="+mj-lt"/>
              <a:buAutoNum type="arabicPeriod"/>
            </a:pPr>
            <a:endParaRPr lang="fr-FR" sz="24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lvl="1" indent="-514350" algn="just">
              <a:buFont typeface="+mj-lt"/>
              <a:buAutoNum type="arabicPeriod"/>
            </a:pPr>
            <a:r>
              <a:rPr lang="fr-FR" sz="2400" dirty="0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2400" dirty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récompense ou rétribution obtenue est inférieure aux coûts en temps, effort, et parfois argent du service </a:t>
            </a:r>
            <a:r>
              <a:rPr lang="fr-FR" sz="2400" dirty="0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rendu</a:t>
            </a:r>
          </a:p>
          <a:p>
            <a:pPr marL="971550" lvl="1" indent="-514350" algn="just">
              <a:buFont typeface="+mj-lt"/>
              <a:buAutoNum type="arabicPeriod"/>
            </a:pPr>
            <a:endParaRPr lang="fr-FR" sz="24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lvl="1" indent="-514350" algn="just">
              <a:buFont typeface="+mj-lt"/>
              <a:buAutoNum type="arabicPeriod"/>
            </a:pPr>
            <a:r>
              <a:rPr lang="fr-FR" sz="2400" dirty="0" smtClean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2400" dirty="0">
                <a:latin typeface="Myriad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activités sont menées dans une structure organisationnelle</a:t>
            </a:r>
            <a:endParaRPr lang="fr-CA" sz="2400" dirty="0"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C19AEFB4-6045-0E42-983A-F319E2161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A"/>
              <a:t>26/10/2018</a:t>
            </a:r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C159EE20-D924-F341-94B3-2102EE58D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53FD0-52B9-6E4A-A78E-4A19CD57E1E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6550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Jaune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1703</TotalTime>
  <Words>1106</Words>
  <Application>Microsoft Office PowerPoint</Application>
  <PresentationFormat>Grand écran</PresentationFormat>
  <Paragraphs>314</Paragraphs>
  <Slides>26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Myriad Pro</vt:lpstr>
      <vt:lpstr>Times New Roman</vt:lpstr>
      <vt:lpstr>Wingdings</vt:lpstr>
      <vt:lpstr>Thème Office</vt:lpstr>
      <vt:lpstr>Transformations et enjeux des pratiques bénévoles </vt:lpstr>
      <vt:lpstr>Objectifs de la revue de littérature</vt:lpstr>
      <vt:lpstr>Démarche</vt:lpstr>
      <vt:lpstr>Démarche</vt:lpstr>
      <vt:lpstr>Récapitulatif</vt:lpstr>
      <vt:lpstr>Livres</vt:lpstr>
      <vt:lpstr>Répertoire des pratiques bénévoles</vt:lpstr>
      <vt:lpstr>Quelques définitions</vt:lpstr>
      <vt:lpstr>Quelques définitions</vt:lpstr>
      <vt:lpstr>Quelques définitions</vt:lpstr>
      <vt:lpstr>Présentation PowerPoint</vt:lpstr>
      <vt:lpstr>Présentation PowerPoint</vt:lpstr>
      <vt:lpstr>Présentation PowerPoint</vt:lpstr>
      <vt:lpstr>Présentation PowerPoint</vt:lpstr>
      <vt:lpstr>3 entrées</vt:lpstr>
      <vt:lpstr>Entrée 1: Temps </vt:lpstr>
      <vt:lpstr>Entrée 2: Échelle spatiale </vt:lpstr>
      <vt:lpstr>Entrée 2: Pratiques </vt:lpstr>
      <vt:lpstr>Récapitulatif</vt:lpstr>
      <vt:lpstr>3 traits particuliers du bénévolat aujourd’hui</vt:lpstr>
      <vt:lpstr>3 traits particuliers du bénévolat aujourd’hui</vt:lpstr>
      <vt:lpstr>3 traits particuliers du bénévolat aujourd’hui</vt:lpstr>
      <vt:lpstr>Enjeux: Comment organiser le bénévolat aujourd’hui? </vt:lpstr>
      <vt:lpstr>Présentation PowerPoint</vt:lpstr>
      <vt:lpstr>Présentation PowerPoint</vt:lpstr>
      <vt:lpstr>Merci de votre attention! Des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Del Fa</dc:creator>
  <cp:lastModifiedBy>Olivier Bouchard</cp:lastModifiedBy>
  <cp:revision>226</cp:revision>
  <dcterms:created xsi:type="dcterms:W3CDTF">2018-05-16T19:32:43Z</dcterms:created>
  <dcterms:modified xsi:type="dcterms:W3CDTF">2018-10-26T03:50:10Z</dcterms:modified>
</cp:coreProperties>
</file>