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314" r:id="rId6"/>
    <p:sldId id="262" r:id="rId7"/>
    <p:sldId id="303" r:id="rId8"/>
    <p:sldId id="267" r:id="rId9"/>
    <p:sldId id="295" r:id="rId10"/>
    <p:sldId id="290" r:id="rId11"/>
    <p:sldId id="320" r:id="rId12"/>
    <p:sldId id="315" r:id="rId13"/>
    <p:sldId id="318" r:id="rId14"/>
    <p:sldId id="319" r:id="rId15"/>
    <p:sldId id="305" r:id="rId16"/>
    <p:sldId id="294" r:id="rId17"/>
    <p:sldId id="271" r:id="rId18"/>
    <p:sldId id="310" r:id="rId19"/>
    <p:sldId id="299" r:id="rId20"/>
    <p:sldId id="322" r:id="rId21"/>
    <p:sldId id="323" r:id="rId22"/>
    <p:sldId id="287" r:id="rId23"/>
    <p:sldId id="275" r:id="rId24"/>
    <p:sldId id="324" r:id="rId25"/>
    <p:sldId id="326" r:id="rId26"/>
    <p:sldId id="325" r:id="rId27"/>
    <p:sldId id="328" r:id="rId28"/>
    <p:sldId id="312" r:id="rId29"/>
    <p:sldId id="279" r:id="rId30"/>
    <p:sldId id="289" r:id="rId31"/>
    <p:sldId id="278" r:id="rId32"/>
    <p:sldId id="28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6C"/>
    <a:srgbClr val="188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35A2D-4E89-4FE1-9198-0BB4F453027F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BB3D-D598-4971-AA69-4C5751C84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941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37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5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5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02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9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17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70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24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8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8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4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ED8B-5DB3-4461-A40D-EAA8A8853806}" type="datetimeFigureOut">
              <a:rPr lang="fr-CA" smtClean="0"/>
              <a:t>18-10-19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2565-9A65-46C9-A0FD-7E8F22352B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45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abq.ca/admin/incoming/20180618151309_rapport.pdf" TargetMode="External"/><Relationship Id="rId7" Type="http://schemas.openxmlformats.org/officeDocument/2006/relationships/hyperlink" Target="http://www.rabq.ca/nos-publications.php?publication=rabq&amp;sujet=Rapports%20et%20%C3%A9tud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rabq.ca/admin/incoming/20180618150931_rapport-infographie.pdf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8611"/>
            <a:ext cx="12192000" cy="1097566"/>
          </a:xfrm>
          <a:prstGeom prst="rect">
            <a:avLst/>
          </a:prstGeom>
          <a:solidFill>
            <a:srgbClr val="004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84251" y="5129932"/>
            <a:ext cx="813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bénévolat en mouvement!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28571" r="19070" b="16734"/>
          <a:stretch/>
        </p:blipFill>
        <p:spPr>
          <a:xfrm>
            <a:off x="4750184" y="1579758"/>
            <a:ext cx="2688583" cy="32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317" y="1299810"/>
            <a:ext cx="96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d’heures dédiées au bénévolat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37" y="3197180"/>
            <a:ext cx="6678049" cy="2963779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7992418" y="3824458"/>
            <a:ext cx="3472956" cy="1588417"/>
            <a:chOff x="7889891" y="2939895"/>
            <a:chExt cx="3007961" cy="1765488"/>
          </a:xfrm>
        </p:grpSpPr>
        <p:sp>
          <p:nvSpPr>
            <p:cNvPr id="15" name="Rectangle 14"/>
            <p:cNvSpPr/>
            <p:nvPr/>
          </p:nvSpPr>
          <p:spPr>
            <a:xfrm>
              <a:off x="7889891" y="2939895"/>
              <a:ext cx="2919116" cy="1765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175353" y="3074167"/>
              <a:ext cx="2722499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durée moyenne de l’implication bénévole auprès d’organismes est de </a:t>
              </a:r>
              <a:r>
                <a:rPr lang="fr-CA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heures par mois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12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76306" y="1328293"/>
            <a:ext cx="71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d’années d’implication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88073" y="2967335"/>
            <a:ext cx="609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fr-CA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83" y="2224076"/>
            <a:ext cx="2899136" cy="4384472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4618386" y="3497706"/>
            <a:ext cx="3272667" cy="1837211"/>
            <a:chOff x="4618386" y="3420446"/>
            <a:chExt cx="3272667" cy="1837211"/>
          </a:xfrm>
        </p:grpSpPr>
        <p:sp>
          <p:nvSpPr>
            <p:cNvPr id="11" name="Rectangle 10"/>
            <p:cNvSpPr/>
            <p:nvPr/>
          </p:nvSpPr>
          <p:spPr>
            <a:xfrm>
              <a:off x="4618386" y="3420446"/>
              <a:ext cx="3272667" cy="18372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80919" y="3677333"/>
              <a:ext cx="291128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durée moyenne de l’implication bénévole auprès d’organismes est de </a:t>
              </a:r>
              <a:r>
                <a:rPr lang="fr-CA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10,8 ans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380" y="3198167"/>
            <a:ext cx="2545036" cy="22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9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321904"/>
            <a:ext cx="5388464" cy="50480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75812"/>
            <a:ext cx="6337328" cy="51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1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98373" y="2581562"/>
            <a:ext cx="609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fr-CA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1721" y="1658232"/>
            <a:ext cx="938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Pluralité du bénévolat*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43" y="2467793"/>
            <a:ext cx="4241179" cy="38617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474" y="2199503"/>
            <a:ext cx="2940861" cy="37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76306" y="1328293"/>
            <a:ext cx="71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ou secteurs d’activité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00" y="2282399"/>
            <a:ext cx="6060268" cy="34606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58" y="2411764"/>
            <a:ext cx="5526809" cy="3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1" y="2695889"/>
            <a:ext cx="8075808" cy="3770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devenir bénévole?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409" y="3232198"/>
            <a:ext cx="2861097" cy="25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50" y="2552389"/>
            <a:ext cx="6094107" cy="38523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722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demeurer bénévole?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55" y="2708393"/>
            <a:ext cx="2931040" cy="35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01" y="714403"/>
            <a:ext cx="5542548" cy="61435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11" y="2458995"/>
            <a:ext cx="3401507" cy="31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04587" y="1386610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Freins au bénévolat?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213091" y="2246571"/>
            <a:ext cx="5767761" cy="4682639"/>
            <a:chOff x="4023411" y="2179506"/>
            <a:chExt cx="5866615" cy="472734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3411" y="2179506"/>
              <a:ext cx="5866615" cy="472734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4819" y="2581562"/>
              <a:ext cx="3046446" cy="4276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4" y="2437807"/>
            <a:ext cx="5694051" cy="44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Retombées du bénévolat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97" y="2604886"/>
            <a:ext cx="6616350" cy="36650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673" y="2802538"/>
            <a:ext cx="44196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54662" y="2877754"/>
            <a:ext cx="5613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recrutement, c’est difficile</a:t>
            </a:r>
            <a:endParaRPr lang="fr-CA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toujours les mêmes (TLM) qui font du bénévolat</a:t>
            </a:r>
            <a:endParaRPr lang="fr-CA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fr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jeunes ne font plus de bénévolat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fr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nouveaux retraités ne sont plus aussi actifs bénévolement que la génération précédente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075" t="12600" r="29913" b="5501"/>
          <a:stretch>
            <a:fillRect/>
          </a:stretch>
        </p:blipFill>
        <p:spPr bwMode="auto">
          <a:xfrm rot="20796350">
            <a:off x="1556961" y="1558283"/>
            <a:ext cx="3503255" cy="48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096000" y="2313828"/>
            <a:ext cx="450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Constats ou perceptions?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4" t="44218" r="42312" b="44081"/>
          <a:stretch/>
        </p:blipFill>
        <p:spPr>
          <a:xfrm>
            <a:off x="5999664" y="2877754"/>
            <a:ext cx="448738" cy="4385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4" t="44218" r="42312" b="44081"/>
          <a:stretch/>
        </p:blipFill>
        <p:spPr>
          <a:xfrm>
            <a:off x="5999664" y="3360983"/>
            <a:ext cx="448738" cy="4385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4" t="44218" r="42312" b="44081"/>
          <a:stretch/>
        </p:blipFill>
        <p:spPr>
          <a:xfrm>
            <a:off x="5990848" y="4280414"/>
            <a:ext cx="448738" cy="4385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4" t="44218" r="42312" b="44081"/>
          <a:stretch/>
        </p:blipFill>
        <p:spPr>
          <a:xfrm>
            <a:off x="5990848" y="4770083"/>
            <a:ext cx="448738" cy="4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21881" y="2534395"/>
            <a:ext cx="4097060" cy="3857102"/>
            <a:chOff x="478454" y="3461657"/>
            <a:chExt cx="4064789" cy="323741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l="3998"/>
            <a:stretch/>
          </p:blipFill>
          <p:spPr>
            <a:xfrm>
              <a:off x="478454" y="3461657"/>
              <a:ext cx="4064789" cy="208032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1417" y="5603696"/>
              <a:ext cx="1085850" cy="1095375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688569" y="2562388"/>
            <a:ext cx="3844467" cy="3984170"/>
            <a:chOff x="4688570" y="3498981"/>
            <a:chExt cx="3723427" cy="313737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/>
            <a:srcRect l="4060"/>
            <a:stretch/>
          </p:blipFill>
          <p:spPr>
            <a:xfrm>
              <a:off x="4688570" y="3498981"/>
              <a:ext cx="3723427" cy="228784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408" y="5666412"/>
              <a:ext cx="1203766" cy="969941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8533036" y="2553056"/>
            <a:ext cx="3658963" cy="4067951"/>
            <a:chOff x="8533037" y="3498981"/>
            <a:chExt cx="3491268" cy="319565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7"/>
            <a:srcRect l="4326"/>
            <a:stretch/>
          </p:blipFill>
          <p:spPr>
            <a:xfrm>
              <a:off x="8533037" y="3498981"/>
              <a:ext cx="3491268" cy="213838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2352" y="5637364"/>
              <a:ext cx="1028700" cy="1057275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951721" y="1658232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Retombées du bénévolat</a:t>
            </a:r>
          </a:p>
        </p:txBody>
      </p:sp>
    </p:spTree>
    <p:extLst>
      <p:ext uri="{BB962C8B-B14F-4D97-AF65-F5344CB8AC3E}">
        <p14:creationId xmlns:p14="http://schemas.microsoft.com/office/powerpoint/2010/main" val="6521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3075" t="12600" r="29913" b="5501"/>
          <a:stretch>
            <a:fillRect/>
          </a:stretch>
        </p:blipFill>
        <p:spPr bwMode="auto">
          <a:xfrm rot="20796350">
            <a:off x="1556961" y="1558283"/>
            <a:ext cx="3503255" cy="48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6377843" y="3756454"/>
            <a:ext cx="4195011" cy="2081109"/>
            <a:chOff x="5573732" y="2285566"/>
            <a:chExt cx="4195011" cy="2081109"/>
          </a:xfrm>
        </p:grpSpPr>
        <p:sp>
          <p:nvSpPr>
            <p:cNvPr id="13" name="Rectangle 12"/>
            <p:cNvSpPr/>
            <p:nvPr/>
          </p:nvSpPr>
          <p:spPr>
            <a:xfrm>
              <a:off x="5573732" y="2285566"/>
              <a:ext cx="4195011" cy="176745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820497" y="2335350"/>
              <a:ext cx="38522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Mise en œuvre du bénévolat</a:t>
              </a:r>
            </a:p>
            <a:p>
              <a:pPr marL="285750" indent="-285750"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Lieux et réseaux d’engagement</a:t>
              </a:r>
            </a:p>
            <a:p>
              <a:pPr marL="285750" indent="-285750"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Fonctionnement des organisations</a:t>
              </a:r>
            </a:p>
            <a:p>
              <a:endParaRPr lang="fr-CA" dirty="0"/>
            </a:p>
            <a:p>
              <a:endParaRPr lang="fr-CA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96" y="1554375"/>
            <a:ext cx="2023704" cy="21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2" y="1444029"/>
            <a:ext cx="6675547" cy="12029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92" y="2976998"/>
            <a:ext cx="6556038" cy="13463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91" y="4741154"/>
            <a:ext cx="6510493" cy="130671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7934075" y="3424989"/>
            <a:ext cx="3953125" cy="2695074"/>
            <a:chOff x="7934075" y="3424989"/>
            <a:chExt cx="3953125" cy="2695074"/>
          </a:xfrm>
        </p:grpSpPr>
        <p:sp>
          <p:nvSpPr>
            <p:cNvPr id="6" name="Rectangle 5"/>
            <p:cNvSpPr/>
            <p:nvPr/>
          </p:nvSpPr>
          <p:spPr>
            <a:xfrm>
              <a:off x="7934075" y="3424989"/>
              <a:ext cx="3953125" cy="269507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000621" y="3433103"/>
              <a:ext cx="388657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buClr>
                  <a:schemeClr val="accent3">
                    <a:lumMod val="75000"/>
                  </a:schemeClr>
                </a:buClr>
              </a:pPr>
              <a:r>
                <a:rPr lang="fr-C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Attentes des bénévoles</a:t>
              </a:r>
            </a:p>
            <a:p>
              <a:pPr marL="285750" lvl="1" indent="-285750">
                <a:buClr>
                  <a:schemeClr val="accent3">
                    <a:lumMod val="75000"/>
                  </a:schemeClr>
                </a:buClr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Être considérés comme des partenaires plutôt que comme de simples exécutants;</a:t>
              </a:r>
            </a:p>
            <a:p>
              <a:pPr marL="285750" lvl="1" indent="-285750">
                <a:buClr>
                  <a:schemeClr val="accent3">
                    <a:lumMod val="75000"/>
                  </a:schemeClr>
                </a:buClr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Être impliqués et consultés lors des démarches de planification</a:t>
              </a:r>
            </a:p>
            <a:p>
              <a:pPr marL="285750" lvl="1" indent="-285750">
                <a:buClr>
                  <a:schemeClr val="accent3">
                    <a:lumMod val="75000"/>
                  </a:schemeClr>
                </a:buClr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Sentir qu’ils participent aux décisions des organismes</a:t>
              </a:r>
            </a:p>
            <a:p>
              <a:pPr marL="285750" lvl="1" indent="-285750">
                <a:buClr>
                  <a:schemeClr val="accent3">
                    <a:lumMod val="75000"/>
                  </a:schemeClr>
                </a:buClr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Être reconnus au quotidien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1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3075" t="12600" r="29913" b="5501"/>
          <a:stretch>
            <a:fillRect/>
          </a:stretch>
        </p:blipFill>
        <p:spPr bwMode="auto">
          <a:xfrm rot="20796350">
            <a:off x="1556961" y="1558283"/>
            <a:ext cx="3503255" cy="48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6340752" y="3980747"/>
            <a:ext cx="4010526" cy="1709507"/>
            <a:chOff x="6489032" y="1639174"/>
            <a:chExt cx="4010526" cy="1709507"/>
          </a:xfrm>
        </p:grpSpPr>
        <p:sp>
          <p:nvSpPr>
            <p:cNvPr id="16" name="Rectangle 15"/>
            <p:cNvSpPr/>
            <p:nvPr/>
          </p:nvSpPr>
          <p:spPr>
            <a:xfrm>
              <a:off x="6489032" y="1639174"/>
              <a:ext cx="4010526" cy="170950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52860" y="1767209"/>
              <a:ext cx="3682868" cy="147732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Gestion du bénévolat et du bénévole</a:t>
              </a:r>
            </a:p>
            <a:p>
              <a:pPr marL="285750" indent="-285750">
                <a:buFontTx/>
                <a:buChar char="-"/>
              </a:pPr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</a:rPr>
                <a:t>Valorisation et encadrement</a:t>
              </a:r>
            </a:p>
            <a:p>
              <a:endParaRPr lang="fr-CA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96" y="1554375"/>
            <a:ext cx="2023704" cy="21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1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3075" t="12600" r="29913" b="5501"/>
          <a:stretch>
            <a:fillRect/>
          </a:stretch>
        </p:blipFill>
        <p:spPr bwMode="auto">
          <a:xfrm rot="20796350">
            <a:off x="1556961" y="1558283"/>
            <a:ext cx="3503255" cy="48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06189" y="3835155"/>
            <a:ext cx="5766486" cy="2590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5999623" y="3853283"/>
            <a:ext cx="557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Les bénévoles sont satisfaits quand l’organisme leur offre:</a:t>
            </a:r>
          </a:p>
          <a:p>
            <a:pPr marL="800100" lvl="2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Une bonne ambiance de travail</a:t>
            </a:r>
          </a:p>
          <a:p>
            <a:pPr marL="800100" lvl="2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Une souplesse dans les tâches et les horaires</a:t>
            </a:r>
          </a:p>
          <a:p>
            <a:pPr marL="800100" lvl="2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Des moyens pour effectuer leur tâche</a:t>
            </a:r>
          </a:p>
          <a:p>
            <a:pPr marL="800100" lvl="2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Une rétroaction sur le résultat de leurs actions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96" y="1554375"/>
            <a:ext cx="2023704" cy="21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28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980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Valoriser l’action bénévole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86" y="2858561"/>
            <a:ext cx="7333981" cy="37475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62" y="2505534"/>
            <a:ext cx="2557072" cy="41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74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Semaine de l’action bénévole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3" y="3043228"/>
            <a:ext cx="8907818" cy="24809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191" y="3670627"/>
            <a:ext cx="3304789" cy="17460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191" y="1683641"/>
            <a:ext cx="3390900" cy="12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1721" y="1658232"/>
            <a:ext cx="743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Journée internationale des bénévoles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191" y="3670627"/>
            <a:ext cx="3304789" cy="1746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58" y="3299791"/>
            <a:ext cx="7195190" cy="18631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4"/>
          <a:stretch/>
        </p:blipFill>
        <p:spPr>
          <a:xfrm>
            <a:off x="8695744" y="1904524"/>
            <a:ext cx="2691681" cy="17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3" y="2718486"/>
            <a:ext cx="6723052" cy="206811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85733" y="1283400"/>
            <a:ext cx="841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prix Hommage-Bénévolat Québec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191" y="3670627"/>
            <a:ext cx="3304789" cy="17460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5" y="2229341"/>
            <a:ext cx="2013599" cy="13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13177"/>
            <a:ext cx="12192000" cy="1097566"/>
          </a:xfrm>
          <a:prstGeom prst="rect">
            <a:avLst/>
          </a:prstGeom>
          <a:solidFill>
            <a:srgbClr val="004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97872" y="3369545"/>
            <a:ext cx="23917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500" b="1" spc="10" dirty="0">
                <a:solidFill>
                  <a:schemeClr val="bg1"/>
                </a:solidFill>
                <a:latin typeface="Arial"/>
                <a:cs typeface="Arial"/>
              </a:rPr>
              <a:t>MERCI!</a:t>
            </a:r>
            <a:endParaRPr lang="fr-CA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9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53438" y="2808761"/>
            <a:ext cx="2938562" cy="3759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30739" y="2812649"/>
            <a:ext cx="8621282" cy="37561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30456" y="1840565"/>
            <a:ext cx="10898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Sondage: Portraits régionaux du bénévolat et des bénévoles au Québec</a:t>
            </a:r>
          </a:p>
          <a:p>
            <a:endParaRPr lang="fr-CA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90" y="3156143"/>
            <a:ext cx="2320831" cy="3002798"/>
          </a:xfrm>
          <a:prstGeom prst="rect">
            <a:avLst/>
          </a:prstGeom>
        </p:spPr>
      </p:pic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b="9351"/>
          <a:stretch/>
        </p:blipFill>
        <p:spPr>
          <a:xfrm>
            <a:off x="3147475" y="3162558"/>
            <a:ext cx="2447248" cy="2863462"/>
          </a:xfrm>
          <a:prstGeom prst="rect">
            <a:avLst/>
          </a:prstGeom>
        </p:spPr>
      </p:pic>
      <p:pic>
        <p:nvPicPr>
          <p:cNvPr id="9" name="Imag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048" y="3910369"/>
            <a:ext cx="3246642" cy="13678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042" y="2903228"/>
            <a:ext cx="2789649" cy="35710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23893" y="2387439"/>
            <a:ext cx="237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i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Portraits régionaux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536665" y="2413924"/>
            <a:ext cx="237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i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1676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4843" y="1414789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bénévolat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09" y="2650636"/>
            <a:ext cx="5487717" cy="42073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881" y="2411249"/>
            <a:ext cx="3109065" cy="36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4843" y="1414789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des bénévoles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" y="2421895"/>
            <a:ext cx="6180084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5511"/>
          <a:stretch/>
        </p:blipFill>
        <p:spPr>
          <a:xfrm>
            <a:off x="6618297" y="2421895"/>
            <a:ext cx="5711672" cy="31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64843" y="1414789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Sexe des bénévoles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43" y="2409567"/>
            <a:ext cx="4671410" cy="38950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32" y="2341435"/>
            <a:ext cx="2619181" cy="32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4843" y="1414789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Âge des bénévoles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19" y="3400005"/>
            <a:ext cx="5604162" cy="21191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68" y="1414789"/>
            <a:ext cx="6108677" cy="1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4843" y="1414789"/>
            <a:ext cx="6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0040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Âge des bénévoles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15" y="1549754"/>
            <a:ext cx="6193311" cy="10227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43" y="2801608"/>
            <a:ext cx="5428757" cy="38272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787" y="2886442"/>
            <a:ext cx="281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3075" t="12600" r="29913" b="5501"/>
          <a:stretch>
            <a:fillRect/>
          </a:stretch>
        </p:blipFill>
        <p:spPr bwMode="auto">
          <a:xfrm rot="20796350">
            <a:off x="1556961" y="1558283"/>
            <a:ext cx="3503255" cy="48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6277233" y="2638167"/>
            <a:ext cx="3496961" cy="2119184"/>
            <a:chOff x="6400801" y="3429000"/>
            <a:chExt cx="3496961" cy="2119184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0801" y="3429000"/>
              <a:ext cx="3496961" cy="2119184"/>
              <a:chOff x="6063569" y="1707700"/>
              <a:chExt cx="2456619" cy="1313276"/>
            </a:xfrm>
            <a:solidFill>
              <a:schemeClr val="bg2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6063569" y="1707700"/>
                <a:ext cx="2456619" cy="13132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166008" y="1840694"/>
                <a:ext cx="2253915" cy="4763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fr-CA" dirty="0"/>
              </a:p>
              <a:p>
                <a:endParaRPr lang="fr-CA" dirty="0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6741897" y="3749928"/>
              <a:ext cx="285930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du bénévolat</a:t>
              </a:r>
            </a:p>
            <a:p>
              <a:pPr marL="342900" indent="-342900">
                <a:buFontTx/>
                <a:buChar char="-"/>
              </a:pPr>
              <a:r>
                <a:rPr lang="fr-CA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Temps donné</a:t>
              </a:r>
            </a:p>
            <a:p>
              <a:pPr marL="342900" indent="-342900">
                <a:buFontTx/>
                <a:buChar char="-"/>
              </a:pPr>
              <a:r>
                <a:rPr lang="fr-CA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Causes servies</a:t>
              </a:r>
            </a:p>
            <a:p>
              <a:pPr marL="342900" indent="-342900">
                <a:buFontTx/>
                <a:buChar char="-"/>
              </a:pPr>
              <a:r>
                <a:rPr lang="fr-CA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Motifs et bénéfices recherchés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039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6CA96EF1C7A4289357A2B35E30F55" ma:contentTypeVersion="8" ma:contentTypeDescription="Crée un document." ma:contentTypeScope="" ma:versionID="dddc14fb2952ee5465acb713e88ee20b">
  <xsd:schema xmlns:xsd="http://www.w3.org/2001/XMLSchema" xmlns:xs="http://www.w3.org/2001/XMLSchema" xmlns:p="http://schemas.microsoft.com/office/2006/metadata/properties" xmlns:ns2="016ae817-7ecb-465c-89c9-39949bdb4aef" targetNamespace="http://schemas.microsoft.com/office/2006/metadata/properties" ma:root="true" ma:fieldsID="caaa4bf72d5499d762f68a3ba70ec396" ns2:_="">
    <xsd:import namespace="016ae817-7ecb-465c-89c9-39949bdb4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ae817-7ecb-465c-89c9-39949bdb4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ED334D-D84A-49E2-B39F-D1182DDD09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7A0CDC-9CC8-4614-ADBF-742C95FA7563}">
  <ds:schemaRefs>
    <ds:schemaRef ds:uri="016ae817-7ecb-465c-89c9-39949bdb4ae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861043-37FD-44DD-B1EF-D825C4D75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6ae817-7ecb-465c-89c9-39949bdb4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256</Words>
  <Application>Microsoft Macintosh PowerPoint</Application>
  <PresentationFormat>Grand écran</PresentationFormat>
  <Paragraphs>51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Communications</dc:creator>
  <cp:lastModifiedBy>stacey caceus</cp:lastModifiedBy>
  <cp:revision>177</cp:revision>
  <dcterms:created xsi:type="dcterms:W3CDTF">2018-09-19T18:04:34Z</dcterms:created>
  <dcterms:modified xsi:type="dcterms:W3CDTF">2018-10-19T14:37:56Z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0x0101002886CA96EF1C7A4289357A2B35E30F55</vt:lpwstr>
  </property>
</Properties>
</file>